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theme/themeOverride9.xml" ContentType="application/vnd.openxmlformats-officedocument.themeOverride+xml"/>
  <Override PartName="/ppt/notesSlides/notesSlide11.xml" ContentType="application/vnd.openxmlformats-officedocument.presentationml.notesSlide+xml"/>
  <Override PartName="/ppt/theme/themeOverride10.xml" ContentType="application/vnd.openxmlformats-officedocument.themeOverr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1.xml" ContentType="application/vnd.openxmlformats-officedocument.themeOverride+xml"/>
  <Override PartName="/ppt/notesSlides/notesSlide13.xml" ContentType="application/vnd.openxmlformats-officedocument.presentationml.notesSlide+xml"/>
  <Override PartName="/ppt/comments/comment2.xml" ContentType="application/vnd.openxmlformats-officedocument.presentationml.comments+xml"/>
  <Override PartName="/ppt/theme/themeOverride12.xml" ContentType="application/vnd.openxmlformats-officedocument.themeOverride+xml"/>
  <Override PartName="/ppt/notesSlides/notesSlide14.xml" ContentType="application/vnd.openxmlformats-officedocument.presentationml.notesSlide+xml"/>
  <Override PartName="/ppt/theme/themeOverride13.xml" ContentType="application/vnd.openxmlformats-officedocument.themeOverride+xml"/>
  <Override PartName="/ppt/notesSlides/notesSlide15.xml" ContentType="application/vnd.openxmlformats-officedocument.presentationml.notesSlide+xml"/>
  <Override PartName="/ppt/theme/themeOverride1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theme/themeOverride16.xml" ContentType="application/vnd.openxmlformats-officedocument.themeOverride+xml"/>
  <Override PartName="/ppt/notesSlides/notesSlide19.xml" ContentType="application/vnd.openxmlformats-officedocument.presentationml.notesSlide+xml"/>
  <Override PartName="/ppt/comments/comment3.xml" ContentType="application/vnd.openxmlformats-officedocument.presentationml.comments+xml"/>
  <Override PartName="/ppt/theme/themeOverride17.xml" ContentType="application/vnd.openxmlformats-officedocument.themeOverride+xml"/>
  <Override PartName="/ppt/notesSlides/notesSlide20.xml" ContentType="application/vnd.openxmlformats-officedocument.presentationml.notesSlide+xml"/>
  <Override PartName="/ppt/theme/themeOverride18.xml" ContentType="application/vnd.openxmlformats-officedocument.themeOverride+xml"/>
  <Override PartName="/ppt/notesSlides/notesSlide21.xml" ContentType="application/vnd.openxmlformats-officedocument.presentationml.notesSlide+xml"/>
  <Override PartName="/ppt/comments/comment4.xml" ContentType="application/vnd.openxmlformats-officedocument.presentationml.comments+xml"/>
  <Override PartName="/ppt/theme/themeOverride19.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20.xml" ContentType="application/vnd.openxmlformats-officedocument.themeOverride+xml"/>
  <Override PartName="/ppt/notesSlides/notesSlide24.xml" ContentType="application/vnd.openxmlformats-officedocument.presentationml.notesSlide+xml"/>
  <Override PartName="/ppt/theme/themeOverride2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8"/>
  </p:notesMasterIdLst>
  <p:sldIdLst>
    <p:sldId id="298" r:id="rId2"/>
    <p:sldId id="308" r:id="rId3"/>
    <p:sldId id="257" r:id="rId4"/>
    <p:sldId id="280" r:id="rId5"/>
    <p:sldId id="316" r:id="rId6"/>
    <p:sldId id="303" r:id="rId7"/>
    <p:sldId id="305" r:id="rId8"/>
    <p:sldId id="310" r:id="rId9"/>
    <p:sldId id="266" r:id="rId10"/>
    <p:sldId id="265" r:id="rId11"/>
    <p:sldId id="267" r:id="rId12"/>
    <p:sldId id="313" r:id="rId13"/>
    <p:sldId id="268" r:id="rId14"/>
    <p:sldId id="269" r:id="rId15"/>
    <p:sldId id="271" r:id="rId16"/>
    <p:sldId id="306" r:id="rId17"/>
    <p:sldId id="272" r:id="rId18"/>
    <p:sldId id="302" r:id="rId19"/>
    <p:sldId id="311" r:id="rId20"/>
    <p:sldId id="315" r:id="rId21"/>
    <p:sldId id="273" r:id="rId22"/>
    <p:sldId id="274" r:id="rId23"/>
    <p:sldId id="295" r:id="rId24"/>
    <p:sldId id="275" r:id="rId25"/>
    <p:sldId id="314" r:id="rId26"/>
    <p:sldId id="301" r:id="rId27"/>
  </p:sldIdLst>
  <p:sldSz cx="12192000" cy="6858000"/>
  <p:notesSz cx="6858000" cy="9144000"/>
  <p:embeddedFontLst>
    <p:embeddedFont>
      <p:font typeface="Gill Sans" panose="020B0604020202020204" charset="0"/>
      <p:regular r:id="rId29"/>
      <p:bold r:id="rId30"/>
    </p:embeddedFont>
    <p:embeddedFont>
      <p:font typeface="Gill Sans MT" panose="020B0502020104020203" pitchFamily="34" charset="0"/>
      <p:regular r:id="rId31"/>
      <p:bold r:id="rId32"/>
      <p:italic r:id="rId33"/>
      <p:boldItalic r:id="rId34"/>
    </p:embeddedFont>
    <p:embeddedFont>
      <p:font typeface="Montserrat" panose="00000500000000000000" pitchFamily="2" charset="0"/>
      <p:regular r:id="rId35"/>
      <p:bold r:id="rId36"/>
      <p:italic r:id="rId37"/>
      <p:boldItalic r:id="rId38"/>
    </p:embeddedFont>
    <p:embeddedFont>
      <p:font typeface="Roboto" panose="02000000000000000000" pitchFamily="2" charset="0"/>
      <p:regular r:id="rId39"/>
      <p:bold r:id="rId40"/>
      <p:italic r:id="rId30"/>
      <p:boldItalic r:id="rId41"/>
    </p:embeddedFont>
    <p:embeddedFont>
      <p:font typeface="Sorts Mill Goudy" panose="020B0604020202020204" charset="0"/>
      <p:regular r:id="rId30"/>
      <p:italic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jdLw0jks1INmbACTo8oe7iAMD3Q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eryl Miller" initials="" lastIdx="15" clrIdx="0"/>
  <p:cmAuthor id="1" name="joni howland" initials=""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D3C3"/>
    <a:srgbClr val="08D3BC"/>
    <a:srgbClr val="A0CFD3"/>
    <a:srgbClr val="8BB8D3"/>
    <a:srgbClr val="59D2D3"/>
    <a:srgbClr val="8CD3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59" autoAdjust="0"/>
    <p:restoredTop sz="75714"/>
  </p:normalViewPr>
  <p:slideViewPr>
    <p:cSldViewPr snapToGrid="0">
      <p:cViewPr>
        <p:scale>
          <a:sx n="93" d="100"/>
          <a:sy n="93" d="100"/>
        </p:scale>
        <p:origin x="978" y="-7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69" Type="http://customschemas.google.com/relationships/presentationmetadata" Target="metadata"/><Relationship Id="rId8" Type="http://schemas.openxmlformats.org/officeDocument/2006/relationships/slide" Target="slides/slide7.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13.fntdata"/><Relationship Id="rId7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7-05T17:57:13.155" idx="6">
    <p:pos x="6000" y="0"/>
    <p:text>title "Electrification" and then make short case for electrifying when appliances wear out over next 10 years, plus $ iincentives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0kZDAQk"/>
      </p:ext>
    </p:extLst>
  </p:cm>
  <p:cm authorId="1" dt="2023-07-05T17:56:19.956" idx="3">
    <p:pos x="6000" y="0"/>
    <p:text>I can change the title to Electrification. Was using a phrase from an another presentation that I thought was eye catching.</p:text>
    <p:extLst>
      <p:ext uri="{C676402C-5697-4E1C-873F-D02D1690AC5C}">
        <p15:threadingInfo xmlns:p15="http://schemas.microsoft.com/office/powerpoint/2012/main" timeZoneBias="0">
          <p15:parentCm authorId="0" idx="6"/>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0X7XKEY"/>
      </p:ext>
    </p:extLst>
  </p:cm>
  <p:cm authorId="1" dt="2023-07-05T17:57:13.155" idx="4">
    <p:pos x="6000" y="0"/>
    <p:text>I can rework design with heat pump photo when I take the PPT out of Google docs.</p:text>
    <p:extLst>
      <p:ext uri="{C676402C-5697-4E1C-873F-D02D1690AC5C}">
        <p15:threadingInfo xmlns:p15="http://schemas.microsoft.com/office/powerpoint/2012/main" timeZoneBias="0">
          <p15:parentCm authorId="0" idx="6"/>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0X7XKEc"/>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3-06-28T18:58:33.810" idx="7">
    <p:pos x="6000" y="0"/>
    <p:text>Edit for brevity on who covered and what covered.  Provide handout with numbers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0kZDAQw"/>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3-06-28T19:03:34.753" idx="14">
    <p:pos x="6000" y="0"/>
    <p:text>Introduce idea of simple assessment of home efficiency needs (envelop and appliance). Have another slide with JCED's more detailed assessment methods and piloting program to work with homeowners. This should be another handout.</p:text>
    <p:extLst>
      <p:ext uri="{C676402C-5697-4E1C-873F-D02D1690AC5C}">
        <p15:threadingInfo xmlns:p15="http://schemas.microsoft.com/office/powerpoint/2012/main" timeZoneBias="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3-06-28T19:03:34.753" idx="8">
    <p:pos x="6000" y="0"/>
    <p:text>Introduce idea of simple assessment of home efficiency needs (envelop and appliance). Have another slide with JCED's more detailed assessment methods and piloting program to work with homeowners. This should be another handout.</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0kZDAQ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216805-31B9-4F26-B388-8E7D7AC38C5C}"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B3D2426B-D3AE-432B-B981-EAD8ABFA9F24}">
      <dgm:prSet/>
      <dgm:spPr>
        <a:solidFill>
          <a:srgbClr val="00B0F0"/>
        </a:solidFill>
      </dgm:spPr>
      <dgm:t>
        <a:bodyPr/>
        <a:lstStyle/>
        <a:p>
          <a:r>
            <a:rPr lang="en-US"/>
            <a:t>High efficiency appliances and products frequently cost more upfront</a:t>
          </a:r>
        </a:p>
      </dgm:t>
    </dgm:pt>
    <dgm:pt modelId="{F23B418D-DBB1-454F-A8E9-E12AA8F89E03}" type="parTrans" cxnId="{5DF2C3D2-02A3-4957-8635-EF236BC1944C}">
      <dgm:prSet/>
      <dgm:spPr/>
      <dgm:t>
        <a:bodyPr/>
        <a:lstStyle/>
        <a:p>
          <a:endParaRPr lang="en-US"/>
        </a:p>
      </dgm:t>
    </dgm:pt>
    <dgm:pt modelId="{A5628DC4-2D43-43CB-8B63-49E3DEB51287}" type="sibTrans" cxnId="{5DF2C3D2-02A3-4957-8635-EF236BC1944C}">
      <dgm:prSet/>
      <dgm:spPr/>
      <dgm:t>
        <a:bodyPr/>
        <a:lstStyle/>
        <a:p>
          <a:endParaRPr lang="en-US"/>
        </a:p>
      </dgm:t>
    </dgm:pt>
    <dgm:pt modelId="{90A02ADE-8E57-4467-AFA9-BD49CBD7493C}">
      <dgm:prSet/>
      <dgm:spPr>
        <a:solidFill>
          <a:srgbClr val="00B0F0"/>
        </a:solidFill>
      </dgm:spPr>
      <dgm:t>
        <a:bodyPr/>
        <a:lstStyle/>
        <a:p>
          <a:r>
            <a:rPr lang="en-US"/>
            <a:t>Two price tags</a:t>
          </a:r>
        </a:p>
      </dgm:t>
    </dgm:pt>
    <dgm:pt modelId="{816D22E0-4795-4094-9776-4D4645D3AD24}" type="parTrans" cxnId="{F2A8CC1D-BE06-45E4-A42B-B88CAAA05393}">
      <dgm:prSet/>
      <dgm:spPr/>
      <dgm:t>
        <a:bodyPr/>
        <a:lstStyle/>
        <a:p>
          <a:endParaRPr lang="en-US"/>
        </a:p>
      </dgm:t>
    </dgm:pt>
    <dgm:pt modelId="{6999B437-EE0C-4929-9212-6117D6565C26}" type="sibTrans" cxnId="{F2A8CC1D-BE06-45E4-A42B-B88CAAA05393}">
      <dgm:prSet/>
      <dgm:spPr/>
      <dgm:t>
        <a:bodyPr/>
        <a:lstStyle/>
        <a:p>
          <a:endParaRPr lang="en-US"/>
        </a:p>
      </dgm:t>
    </dgm:pt>
    <dgm:pt modelId="{A9EDD49F-E86B-4C5E-BC58-D700A4E79BAF}">
      <dgm:prSet/>
      <dgm:spPr/>
      <dgm:t>
        <a:bodyPr/>
        <a:lstStyle/>
        <a:p>
          <a:r>
            <a:rPr lang="en-US"/>
            <a:t>Purchase price</a:t>
          </a:r>
        </a:p>
      </dgm:t>
    </dgm:pt>
    <dgm:pt modelId="{B7329619-40BD-4A91-956F-F054171E55E7}" type="parTrans" cxnId="{04EE064F-794A-4F1F-9F85-2C161730D655}">
      <dgm:prSet/>
      <dgm:spPr/>
      <dgm:t>
        <a:bodyPr/>
        <a:lstStyle/>
        <a:p>
          <a:endParaRPr lang="en-US"/>
        </a:p>
      </dgm:t>
    </dgm:pt>
    <dgm:pt modelId="{63CC6528-677C-4CCC-80CD-35C81C96D846}" type="sibTrans" cxnId="{04EE064F-794A-4F1F-9F85-2C161730D655}">
      <dgm:prSet/>
      <dgm:spPr/>
      <dgm:t>
        <a:bodyPr/>
        <a:lstStyle/>
        <a:p>
          <a:endParaRPr lang="en-US"/>
        </a:p>
      </dgm:t>
    </dgm:pt>
    <dgm:pt modelId="{E72663B0-B9CB-41B4-B808-02906C7BA8DC}">
      <dgm:prSet/>
      <dgm:spPr/>
      <dgm:t>
        <a:bodyPr/>
        <a:lstStyle/>
        <a:p>
          <a:r>
            <a:rPr lang="en-US"/>
            <a:t>Monthly utility bill for next 20 years</a:t>
          </a:r>
        </a:p>
      </dgm:t>
    </dgm:pt>
    <dgm:pt modelId="{394FB69D-C419-4B03-853A-9300BA5CF771}" type="parTrans" cxnId="{161A6424-6124-4480-B019-CE0679A822DC}">
      <dgm:prSet/>
      <dgm:spPr/>
      <dgm:t>
        <a:bodyPr/>
        <a:lstStyle/>
        <a:p>
          <a:endParaRPr lang="en-US"/>
        </a:p>
      </dgm:t>
    </dgm:pt>
    <dgm:pt modelId="{DC55E9D2-C346-4B84-B0A8-6CC4A6C5BF03}" type="sibTrans" cxnId="{161A6424-6124-4480-B019-CE0679A822DC}">
      <dgm:prSet/>
      <dgm:spPr/>
      <dgm:t>
        <a:bodyPr/>
        <a:lstStyle/>
        <a:p>
          <a:endParaRPr lang="en-US"/>
        </a:p>
      </dgm:t>
    </dgm:pt>
    <dgm:pt modelId="{5D4B5EBF-3C32-4D37-8769-4CC04C7E0FBC}">
      <dgm:prSet/>
      <dgm:spPr>
        <a:solidFill>
          <a:srgbClr val="00B0F0"/>
        </a:solidFill>
      </dgm:spPr>
      <dgm:t>
        <a:bodyPr/>
        <a:lstStyle/>
        <a:p>
          <a:r>
            <a:rPr lang="en-US" dirty="0"/>
            <a:t>Use </a:t>
          </a:r>
          <a:r>
            <a:rPr lang="en-US" i="1" dirty="0"/>
            <a:t>Energy Star Products </a:t>
          </a:r>
          <a:r>
            <a:rPr lang="en-US" i="0" dirty="0"/>
            <a:t>page</a:t>
          </a:r>
          <a:r>
            <a:rPr lang="en-US" i="1" dirty="0"/>
            <a:t> </a:t>
          </a:r>
          <a:r>
            <a:rPr lang="en-US" dirty="0"/>
            <a:t>to find products, guidance on models, comparisons, rebates &amp; incentives, where available near you</a:t>
          </a:r>
        </a:p>
      </dgm:t>
    </dgm:pt>
    <dgm:pt modelId="{5A525360-CBFD-4398-A1DF-1E1EC03458F8}" type="parTrans" cxnId="{B97EC895-A163-4099-838E-F8E6D6565E05}">
      <dgm:prSet/>
      <dgm:spPr/>
      <dgm:t>
        <a:bodyPr/>
        <a:lstStyle/>
        <a:p>
          <a:endParaRPr lang="en-US"/>
        </a:p>
      </dgm:t>
    </dgm:pt>
    <dgm:pt modelId="{BAF4FA80-379B-4ABA-82E4-FE86ABE4F59D}" type="sibTrans" cxnId="{B97EC895-A163-4099-838E-F8E6D6565E05}">
      <dgm:prSet/>
      <dgm:spPr/>
      <dgm:t>
        <a:bodyPr/>
        <a:lstStyle/>
        <a:p>
          <a:endParaRPr lang="en-US"/>
        </a:p>
      </dgm:t>
    </dgm:pt>
    <dgm:pt modelId="{A49F50FA-443A-472C-B459-0F2C330F4230}" type="pres">
      <dgm:prSet presAssocID="{33216805-31B9-4F26-B388-8E7D7AC38C5C}" presName="Name0" presStyleCnt="0">
        <dgm:presLayoutVars>
          <dgm:dir/>
          <dgm:animLvl val="lvl"/>
          <dgm:resizeHandles val="exact"/>
        </dgm:presLayoutVars>
      </dgm:prSet>
      <dgm:spPr/>
    </dgm:pt>
    <dgm:pt modelId="{22F44167-C28B-4ECD-A5BE-053B749583B3}" type="pres">
      <dgm:prSet presAssocID="{5D4B5EBF-3C32-4D37-8769-4CC04C7E0FBC}" presName="boxAndChildren" presStyleCnt="0"/>
      <dgm:spPr/>
    </dgm:pt>
    <dgm:pt modelId="{92EF47ED-645F-4722-8FC8-6DCC34577196}" type="pres">
      <dgm:prSet presAssocID="{5D4B5EBF-3C32-4D37-8769-4CC04C7E0FBC}" presName="parentTextBox" presStyleLbl="node1" presStyleIdx="0" presStyleCnt="3"/>
      <dgm:spPr/>
    </dgm:pt>
    <dgm:pt modelId="{E5B836E7-56CB-4AE4-B8BD-38B08380780F}" type="pres">
      <dgm:prSet presAssocID="{6999B437-EE0C-4929-9212-6117D6565C26}" presName="sp" presStyleCnt="0"/>
      <dgm:spPr/>
    </dgm:pt>
    <dgm:pt modelId="{EA374273-1288-465C-AF3A-491BDC4DB394}" type="pres">
      <dgm:prSet presAssocID="{90A02ADE-8E57-4467-AFA9-BD49CBD7493C}" presName="arrowAndChildren" presStyleCnt="0"/>
      <dgm:spPr/>
    </dgm:pt>
    <dgm:pt modelId="{91DF7640-0FE8-43B0-B054-18DF5B39FC4B}" type="pres">
      <dgm:prSet presAssocID="{90A02ADE-8E57-4467-AFA9-BD49CBD7493C}" presName="parentTextArrow" presStyleLbl="node1" presStyleIdx="0" presStyleCnt="3"/>
      <dgm:spPr/>
    </dgm:pt>
    <dgm:pt modelId="{4080B3FE-4396-491B-8654-452A13BCA46E}" type="pres">
      <dgm:prSet presAssocID="{90A02ADE-8E57-4467-AFA9-BD49CBD7493C}" presName="arrow" presStyleLbl="node1" presStyleIdx="1" presStyleCnt="3"/>
      <dgm:spPr/>
    </dgm:pt>
    <dgm:pt modelId="{637FD175-3D41-486C-ADF4-9E4B6DB29A97}" type="pres">
      <dgm:prSet presAssocID="{90A02ADE-8E57-4467-AFA9-BD49CBD7493C}" presName="descendantArrow" presStyleCnt="0"/>
      <dgm:spPr/>
    </dgm:pt>
    <dgm:pt modelId="{01B3DDA0-0E1C-47FC-B074-8FFFB5792944}" type="pres">
      <dgm:prSet presAssocID="{A9EDD49F-E86B-4C5E-BC58-D700A4E79BAF}" presName="childTextArrow" presStyleLbl="fgAccFollowNode1" presStyleIdx="0" presStyleCnt="2">
        <dgm:presLayoutVars>
          <dgm:bulletEnabled val="1"/>
        </dgm:presLayoutVars>
      </dgm:prSet>
      <dgm:spPr/>
    </dgm:pt>
    <dgm:pt modelId="{512CF59C-1707-4D3D-9982-123BADF1562F}" type="pres">
      <dgm:prSet presAssocID="{E72663B0-B9CB-41B4-B808-02906C7BA8DC}" presName="childTextArrow" presStyleLbl="fgAccFollowNode1" presStyleIdx="1" presStyleCnt="2">
        <dgm:presLayoutVars>
          <dgm:bulletEnabled val="1"/>
        </dgm:presLayoutVars>
      </dgm:prSet>
      <dgm:spPr/>
    </dgm:pt>
    <dgm:pt modelId="{32EB1D2A-1355-42E5-A50C-7250973E6D89}" type="pres">
      <dgm:prSet presAssocID="{A5628DC4-2D43-43CB-8B63-49E3DEB51287}" presName="sp" presStyleCnt="0"/>
      <dgm:spPr/>
    </dgm:pt>
    <dgm:pt modelId="{E862E79C-79D1-4553-82C3-D4FFA65AB183}" type="pres">
      <dgm:prSet presAssocID="{B3D2426B-D3AE-432B-B981-EAD8ABFA9F24}" presName="arrowAndChildren" presStyleCnt="0"/>
      <dgm:spPr/>
    </dgm:pt>
    <dgm:pt modelId="{0AFD2A02-CDEC-4780-9331-8BBF59A1E901}" type="pres">
      <dgm:prSet presAssocID="{B3D2426B-D3AE-432B-B981-EAD8ABFA9F24}" presName="parentTextArrow" presStyleLbl="node1" presStyleIdx="2" presStyleCnt="3"/>
      <dgm:spPr/>
    </dgm:pt>
  </dgm:ptLst>
  <dgm:cxnLst>
    <dgm:cxn modelId="{F2A8CC1D-BE06-45E4-A42B-B88CAAA05393}" srcId="{33216805-31B9-4F26-B388-8E7D7AC38C5C}" destId="{90A02ADE-8E57-4467-AFA9-BD49CBD7493C}" srcOrd="1" destOrd="0" parTransId="{816D22E0-4795-4094-9776-4D4645D3AD24}" sibTransId="{6999B437-EE0C-4929-9212-6117D6565C26}"/>
    <dgm:cxn modelId="{6804801F-37C3-45E0-AFB4-38B434FF6EE8}" type="presOf" srcId="{5D4B5EBF-3C32-4D37-8769-4CC04C7E0FBC}" destId="{92EF47ED-645F-4722-8FC8-6DCC34577196}" srcOrd="0" destOrd="0" presId="urn:microsoft.com/office/officeart/2005/8/layout/process4"/>
    <dgm:cxn modelId="{161A6424-6124-4480-B019-CE0679A822DC}" srcId="{90A02ADE-8E57-4467-AFA9-BD49CBD7493C}" destId="{E72663B0-B9CB-41B4-B808-02906C7BA8DC}" srcOrd="1" destOrd="0" parTransId="{394FB69D-C419-4B03-853A-9300BA5CF771}" sibTransId="{DC55E9D2-C346-4B84-B0A8-6CC4A6C5BF03}"/>
    <dgm:cxn modelId="{0137482A-5862-499A-AC43-C8E60F61F54F}" type="presOf" srcId="{B3D2426B-D3AE-432B-B981-EAD8ABFA9F24}" destId="{0AFD2A02-CDEC-4780-9331-8BBF59A1E901}" srcOrd="0" destOrd="0" presId="urn:microsoft.com/office/officeart/2005/8/layout/process4"/>
    <dgm:cxn modelId="{04EE064F-794A-4F1F-9F85-2C161730D655}" srcId="{90A02ADE-8E57-4467-AFA9-BD49CBD7493C}" destId="{A9EDD49F-E86B-4C5E-BC58-D700A4E79BAF}" srcOrd="0" destOrd="0" parTransId="{B7329619-40BD-4A91-956F-F054171E55E7}" sibTransId="{63CC6528-677C-4CCC-80CD-35C81C96D846}"/>
    <dgm:cxn modelId="{B97EC895-A163-4099-838E-F8E6D6565E05}" srcId="{33216805-31B9-4F26-B388-8E7D7AC38C5C}" destId="{5D4B5EBF-3C32-4D37-8769-4CC04C7E0FBC}" srcOrd="2" destOrd="0" parTransId="{5A525360-CBFD-4398-A1DF-1E1EC03458F8}" sibTransId="{BAF4FA80-379B-4ABA-82E4-FE86ABE4F59D}"/>
    <dgm:cxn modelId="{D95D2AAE-E2F7-4B22-8DC5-F574A52BCCDB}" type="presOf" srcId="{A9EDD49F-E86B-4C5E-BC58-D700A4E79BAF}" destId="{01B3DDA0-0E1C-47FC-B074-8FFFB5792944}" srcOrd="0" destOrd="0" presId="urn:microsoft.com/office/officeart/2005/8/layout/process4"/>
    <dgm:cxn modelId="{0849ACB2-548D-4219-BD7B-52F35013EFFB}" type="presOf" srcId="{E72663B0-B9CB-41B4-B808-02906C7BA8DC}" destId="{512CF59C-1707-4D3D-9982-123BADF1562F}" srcOrd="0" destOrd="0" presId="urn:microsoft.com/office/officeart/2005/8/layout/process4"/>
    <dgm:cxn modelId="{5DF2C3D2-02A3-4957-8635-EF236BC1944C}" srcId="{33216805-31B9-4F26-B388-8E7D7AC38C5C}" destId="{B3D2426B-D3AE-432B-B981-EAD8ABFA9F24}" srcOrd="0" destOrd="0" parTransId="{F23B418D-DBB1-454F-A8E9-E12AA8F89E03}" sibTransId="{A5628DC4-2D43-43CB-8B63-49E3DEB51287}"/>
    <dgm:cxn modelId="{401377E1-5735-4D05-BED8-257FCBFD4F88}" type="presOf" srcId="{33216805-31B9-4F26-B388-8E7D7AC38C5C}" destId="{A49F50FA-443A-472C-B459-0F2C330F4230}" srcOrd="0" destOrd="0" presId="urn:microsoft.com/office/officeart/2005/8/layout/process4"/>
    <dgm:cxn modelId="{0BF289E6-D1B1-42D4-9B18-7D36A8519FA7}" type="presOf" srcId="{90A02ADE-8E57-4467-AFA9-BD49CBD7493C}" destId="{91DF7640-0FE8-43B0-B054-18DF5B39FC4B}" srcOrd="0" destOrd="0" presId="urn:microsoft.com/office/officeart/2005/8/layout/process4"/>
    <dgm:cxn modelId="{BB8D96FE-6F27-4BAB-AA2A-EC20D3BBEB93}" type="presOf" srcId="{90A02ADE-8E57-4467-AFA9-BD49CBD7493C}" destId="{4080B3FE-4396-491B-8654-452A13BCA46E}" srcOrd="1" destOrd="0" presId="urn:microsoft.com/office/officeart/2005/8/layout/process4"/>
    <dgm:cxn modelId="{60145EA9-5881-479E-A4D1-F34541C2104B}" type="presParOf" srcId="{A49F50FA-443A-472C-B459-0F2C330F4230}" destId="{22F44167-C28B-4ECD-A5BE-053B749583B3}" srcOrd="0" destOrd="0" presId="urn:microsoft.com/office/officeart/2005/8/layout/process4"/>
    <dgm:cxn modelId="{FABF2D1E-AF7D-4C34-A179-FFC01F3A21FD}" type="presParOf" srcId="{22F44167-C28B-4ECD-A5BE-053B749583B3}" destId="{92EF47ED-645F-4722-8FC8-6DCC34577196}" srcOrd="0" destOrd="0" presId="urn:microsoft.com/office/officeart/2005/8/layout/process4"/>
    <dgm:cxn modelId="{4D322663-8629-4567-BE50-69C933AE7823}" type="presParOf" srcId="{A49F50FA-443A-472C-B459-0F2C330F4230}" destId="{E5B836E7-56CB-4AE4-B8BD-38B08380780F}" srcOrd="1" destOrd="0" presId="urn:microsoft.com/office/officeart/2005/8/layout/process4"/>
    <dgm:cxn modelId="{8282AE4F-7F77-43B6-B3BB-3FC21C02B029}" type="presParOf" srcId="{A49F50FA-443A-472C-B459-0F2C330F4230}" destId="{EA374273-1288-465C-AF3A-491BDC4DB394}" srcOrd="2" destOrd="0" presId="urn:microsoft.com/office/officeart/2005/8/layout/process4"/>
    <dgm:cxn modelId="{8D7896F1-8942-474B-B62E-7480FBFAE866}" type="presParOf" srcId="{EA374273-1288-465C-AF3A-491BDC4DB394}" destId="{91DF7640-0FE8-43B0-B054-18DF5B39FC4B}" srcOrd="0" destOrd="0" presId="urn:microsoft.com/office/officeart/2005/8/layout/process4"/>
    <dgm:cxn modelId="{386FD581-2BA3-489A-A0ED-8583078618DE}" type="presParOf" srcId="{EA374273-1288-465C-AF3A-491BDC4DB394}" destId="{4080B3FE-4396-491B-8654-452A13BCA46E}" srcOrd="1" destOrd="0" presId="urn:microsoft.com/office/officeart/2005/8/layout/process4"/>
    <dgm:cxn modelId="{0132637C-6C9C-45F8-88A6-47CD8AABF9D8}" type="presParOf" srcId="{EA374273-1288-465C-AF3A-491BDC4DB394}" destId="{637FD175-3D41-486C-ADF4-9E4B6DB29A97}" srcOrd="2" destOrd="0" presId="urn:microsoft.com/office/officeart/2005/8/layout/process4"/>
    <dgm:cxn modelId="{A357962A-14A0-4581-AEE6-848172BEAC15}" type="presParOf" srcId="{637FD175-3D41-486C-ADF4-9E4B6DB29A97}" destId="{01B3DDA0-0E1C-47FC-B074-8FFFB5792944}" srcOrd="0" destOrd="0" presId="urn:microsoft.com/office/officeart/2005/8/layout/process4"/>
    <dgm:cxn modelId="{920BF3C1-E977-4166-8FB7-EA7B8E1E78CF}" type="presParOf" srcId="{637FD175-3D41-486C-ADF4-9E4B6DB29A97}" destId="{512CF59C-1707-4D3D-9982-123BADF1562F}" srcOrd="1" destOrd="0" presId="urn:microsoft.com/office/officeart/2005/8/layout/process4"/>
    <dgm:cxn modelId="{1BE376EC-476D-481F-954D-31177488F1A9}" type="presParOf" srcId="{A49F50FA-443A-472C-B459-0F2C330F4230}" destId="{32EB1D2A-1355-42E5-A50C-7250973E6D89}" srcOrd="3" destOrd="0" presId="urn:microsoft.com/office/officeart/2005/8/layout/process4"/>
    <dgm:cxn modelId="{B2E09999-3898-4900-B02F-6721C120D4C4}" type="presParOf" srcId="{A49F50FA-443A-472C-B459-0F2C330F4230}" destId="{E862E79C-79D1-4553-82C3-D4FFA65AB183}" srcOrd="4" destOrd="0" presId="urn:microsoft.com/office/officeart/2005/8/layout/process4"/>
    <dgm:cxn modelId="{BCA5BFEF-326F-4593-BC1A-FBC43DEE7A4C}" type="presParOf" srcId="{E862E79C-79D1-4553-82C3-D4FFA65AB183}" destId="{0AFD2A02-CDEC-4780-9331-8BBF59A1E901}" srcOrd="0" destOrd="0" presId="urn:microsoft.com/office/officeart/2005/8/layout/process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F47ED-645F-4722-8FC8-6DCC34577196}">
      <dsp:nvSpPr>
        <dsp:cNvPr id="0" name=""/>
        <dsp:cNvSpPr/>
      </dsp:nvSpPr>
      <dsp:spPr>
        <a:xfrm>
          <a:off x="0" y="3127676"/>
          <a:ext cx="5050971" cy="1026573"/>
        </a:xfrm>
        <a:prstGeom prst="rect">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Use </a:t>
          </a:r>
          <a:r>
            <a:rPr lang="en-US" sz="1900" i="1" kern="1200" dirty="0"/>
            <a:t>Energy Star Products </a:t>
          </a:r>
          <a:r>
            <a:rPr lang="en-US" sz="1900" i="0" kern="1200" dirty="0"/>
            <a:t>page</a:t>
          </a:r>
          <a:r>
            <a:rPr lang="en-US" sz="1900" i="1" kern="1200" dirty="0"/>
            <a:t> </a:t>
          </a:r>
          <a:r>
            <a:rPr lang="en-US" sz="1900" kern="1200" dirty="0"/>
            <a:t>to find products, guidance on models, comparisons, rebates &amp; incentives, where available near you</a:t>
          </a:r>
        </a:p>
      </dsp:txBody>
      <dsp:txXfrm>
        <a:off x="0" y="3127676"/>
        <a:ext cx="5050971" cy="1026573"/>
      </dsp:txXfrm>
    </dsp:sp>
    <dsp:sp modelId="{4080B3FE-4396-491B-8654-452A13BCA46E}">
      <dsp:nvSpPr>
        <dsp:cNvPr id="0" name=""/>
        <dsp:cNvSpPr/>
      </dsp:nvSpPr>
      <dsp:spPr>
        <a:xfrm rot="10800000">
          <a:off x="0" y="1564205"/>
          <a:ext cx="5050971" cy="1578869"/>
        </a:xfrm>
        <a:prstGeom prst="upArrowCallout">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Two price tags</a:t>
          </a:r>
        </a:p>
      </dsp:txBody>
      <dsp:txXfrm rot="-10800000">
        <a:off x="0" y="1564205"/>
        <a:ext cx="5050971" cy="554183"/>
      </dsp:txXfrm>
    </dsp:sp>
    <dsp:sp modelId="{01B3DDA0-0E1C-47FC-B074-8FFFB5792944}">
      <dsp:nvSpPr>
        <dsp:cNvPr id="0" name=""/>
        <dsp:cNvSpPr/>
      </dsp:nvSpPr>
      <dsp:spPr>
        <a:xfrm>
          <a:off x="0" y="2118388"/>
          <a:ext cx="2525485" cy="4720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Purchase price</a:t>
          </a:r>
        </a:p>
      </dsp:txBody>
      <dsp:txXfrm>
        <a:off x="0" y="2118388"/>
        <a:ext cx="2525485" cy="472082"/>
      </dsp:txXfrm>
    </dsp:sp>
    <dsp:sp modelId="{512CF59C-1707-4D3D-9982-123BADF1562F}">
      <dsp:nvSpPr>
        <dsp:cNvPr id="0" name=""/>
        <dsp:cNvSpPr/>
      </dsp:nvSpPr>
      <dsp:spPr>
        <a:xfrm>
          <a:off x="2525485" y="2118388"/>
          <a:ext cx="2525485" cy="4720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Monthly utility bill for next 20 years</a:t>
          </a:r>
        </a:p>
      </dsp:txBody>
      <dsp:txXfrm>
        <a:off x="2525485" y="2118388"/>
        <a:ext cx="2525485" cy="472082"/>
      </dsp:txXfrm>
    </dsp:sp>
    <dsp:sp modelId="{0AFD2A02-CDEC-4780-9331-8BBF59A1E901}">
      <dsp:nvSpPr>
        <dsp:cNvPr id="0" name=""/>
        <dsp:cNvSpPr/>
      </dsp:nvSpPr>
      <dsp:spPr>
        <a:xfrm rot="10800000">
          <a:off x="0" y="734"/>
          <a:ext cx="5050971" cy="1578869"/>
        </a:xfrm>
        <a:prstGeom prst="upArrowCallout">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High efficiency appliances and products frequently cost more upfront</a:t>
          </a:r>
        </a:p>
      </dsp:txBody>
      <dsp:txXfrm rot="10800000">
        <a:off x="0" y="734"/>
        <a:ext cx="5050971" cy="102590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600" dirty="0"/>
              <a:t>Joni and Craig</a:t>
            </a: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extLst>
      <p:ext uri="{BB962C8B-B14F-4D97-AF65-F5344CB8AC3E}">
        <p14:creationId xmlns:p14="http://schemas.microsoft.com/office/powerpoint/2010/main" val="4198679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Second… </a:t>
            </a:r>
          </a:p>
          <a:p>
            <a:pPr marL="0" lvl="0" indent="0" algn="l" rtl="0">
              <a:spcBef>
                <a:spcPts val="0"/>
              </a:spcBef>
              <a:spcAft>
                <a:spcPts val="0"/>
              </a:spcAft>
              <a:buNone/>
            </a:pPr>
            <a:r>
              <a:rPr lang="en-US" dirty="0"/>
              <a:t>Emphasize 10 year plan</a:t>
            </a:r>
            <a:endParaRPr dirty="0"/>
          </a:p>
        </p:txBody>
      </p:sp>
      <p:sp>
        <p:nvSpPr>
          <p:cNvPr id="163" name="Google Shape;16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7" name="Google Shape;17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Heating and Cooling, Appliance (Washers and Dryers, Freezers, Refrigerators, Stoves), Water Heaters, Lighting, Windows and Doors, Office Equipment, Electronics, even your pool </a:t>
            </a:r>
            <a:r>
              <a:rPr lang="en-US" dirty="0" err="1"/>
              <a:t>pums</a:t>
            </a:r>
            <a:r>
              <a:rPr lang="en-US" dirty="0"/>
              <a:t>. Certainly your EV charger!</a:t>
            </a:r>
            <a:endParaRPr dirty="0"/>
          </a:p>
        </p:txBody>
      </p:sp>
      <p:sp>
        <p:nvSpPr>
          <p:cNvPr id="186" name="Google Shape;18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253313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 name="Google Shape;18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797979"/>
                </a:solidFill>
                <a:effectLst/>
                <a:latin typeface="Arial" panose="020B0604020202020204" pitchFamily="34" charset="0"/>
              </a:rPr>
              <a:t>When applying for utility rebates for high efficiency appliances, pay attention to the requirements.   An Energy Star rating is often the criteria used to be eligible for the rebate rather than just a High Efficiency model.</a:t>
            </a:r>
            <a:endParaRPr dirty="0"/>
          </a:p>
        </p:txBody>
      </p:sp>
      <p:sp>
        <p:nvSpPr>
          <p:cNvPr id="196" name="Google Shape;196;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636250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b="1">
              <a:solidFill>
                <a:srgbClr val="11111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
        <p:nvSpPr>
          <p:cNvPr id="131" name="Google Shape;13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1955074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br>
              <a:rPr lang="en-US" sz="18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1. </a:t>
            </a:r>
            <a:r>
              <a:rPr lang="en-US" sz="1400" b="1" dirty="0" err="1">
                <a:latin typeface="Arial" panose="020B0604020202020204" pitchFamily="34" charset="0"/>
                <a:cs typeface="Arial" panose="020B0604020202020204" pitchFamily="34" charset="0"/>
              </a:rPr>
              <a:t>SSim</a:t>
            </a:r>
            <a:r>
              <a:rPr lang="en-US" sz="1400" b="1" dirty="0">
                <a:latin typeface="Arial" panose="020B0604020202020204" pitchFamily="34" charset="0"/>
                <a:cs typeface="Arial" panose="020B0604020202020204" pitchFamily="34" charset="0"/>
              </a:rPr>
              <a:t> </a:t>
            </a:r>
            <a:br>
              <a:rPr lang="en-US" sz="1200" b="1" dirty="0">
                <a:latin typeface="+mn-lt"/>
              </a:rPr>
            </a:br>
            <a:r>
              <a:rPr lang="en-US" sz="1200" b="1" dirty="0">
                <a:latin typeface="+mn-lt"/>
              </a:rPr>
              <a:t>(1) Simple, Do It Yourself Checklist</a:t>
            </a:r>
            <a:br>
              <a:rPr lang="en-US" sz="1200" b="1" dirty="0">
                <a:latin typeface="+mn-lt"/>
              </a:rPr>
            </a:br>
            <a:r>
              <a:rPr lang="en-US" sz="1200" b="1" dirty="0">
                <a:latin typeface="+mn-lt"/>
              </a:rPr>
              <a:t>(2) Energy coaching</a:t>
            </a:r>
            <a:br>
              <a:rPr lang="en-US" sz="1200" b="1" dirty="0">
                <a:latin typeface="+mn-lt"/>
              </a:rPr>
            </a:br>
            <a:r>
              <a:rPr lang="en-US" sz="1200" b="1" dirty="0">
                <a:latin typeface="+mn-lt"/>
              </a:rPr>
              <a:t>(3) Professional Audit </a:t>
            </a:r>
            <a:br>
              <a:rPr lang="en-US" sz="1200" b="1" dirty="0">
                <a:latin typeface="+mn-lt"/>
              </a:rPr>
            </a:br>
            <a:br>
              <a:rPr lang="en-US" sz="1200" b="1" dirty="0">
                <a:latin typeface="+mn-lt"/>
              </a:rPr>
            </a:br>
            <a:r>
              <a:rPr lang="en-US" sz="1200" b="1" dirty="0">
                <a:latin typeface="+mn-lt"/>
              </a:rPr>
              <a:t>Make Simple, Quick ‘Repairs to Cracks and Gaps in Walls, Windows, and Doors</a:t>
            </a:r>
            <a:br>
              <a:rPr lang="en-US" sz="1200" b="1" dirty="0">
                <a:latin typeface="+mn-lt"/>
              </a:rPr>
            </a:br>
            <a:br>
              <a:rPr lang="en-US" sz="1200" b="1" dirty="0">
                <a:latin typeface="+mn-lt"/>
              </a:rPr>
            </a:br>
            <a:r>
              <a:rPr lang="en-US" sz="1200" b="1" dirty="0">
                <a:latin typeface="+mn-lt"/>
              </a:rPr>
              <a:t>Prioritize Needed Upgrades and Develop a Multi-Year Plan before Appliances  Fail</a:t>
            </a:r>
            <a:br>
              <a:rPr lang="en-US" sz="1200" b="1" dirty="0">
                <a:latin typeface="+mn-lt"/>
              </a:rPr>
            </a:br>
            <a:endParaRPr dirty="0"/>
          </a:p>
        </p:txBody>
      </p:sp>
      <p:sp>
        <p:nvSpPr>
          <p:cNvPr id="222" name="Google Shape;22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6235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2" name="Google Shape;1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br>
              <a:rPr lang="en-US" sz="18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1. </a:t>
            </a:r>
            <a:r>
              <a:rPr lang="en-US" sz="1400" b="1" dirty="0" err="1">
                <a:latin typeface="Arial" panose="020B0604020202020204" pitchFamily="34" charset="0"/>
                <a:cs typeface="Arial" panose="020B0604020202020204" pitchFamily="34" charset="0"/>
              </a:rPr>
              <a:t>SSim</a:t>
            </a:r>
            <a:r>
              <a:rPr lang="en-US" sz="1400" b="1" dirty="0">
                <a:latin typeface="Arial" panose="020B0604020202020204" pitchFamily="34" charset="0"/>
                <a:cs typeface="Arial" panose="020B0604020202020204" pitchFamily="34" charset="0"/>
              </a:rPr>
              <a:t> </a:t>
            </a:r>
            <a:br>
              <a:rPr lang="en-US" sz="1200" b="1" dirty="0">
                <a:latin typeface="+mn-lt"/>
              </a:rPr>
            </a:br>
            <a:r>
              <a:rPr lang="en-US" sz="1200" b="1" dirty="0">
                <a:latin typeface="+mn-lt"/>
              </a:rPr>
              <a:t>(1) Simple, Do It Yourself Checklist</a:t>
            </a:r>
            <a:br>
              <a:rPr lang="en-US" sz="1200" b="1" dirty="0">
                <a:latin typeface="+mn-lt"/>
              </a:rPr>
            </a:br>
            <a:r>
              <a:rPr lang="en-US" sz="1200" b="1" dirty="0">
                <a:latin typeface="+mn-lt"/>
              </a:rPr>
              <a:t>(2) Energy coaching</a:t>
            </a:r>
            <a:br>
              <a:rPr lang="en-US" sz="1200" b="1" dirty="0">
                <a:latin typeface="+mn-lt"/>
              </a:rPr>
            </a:br>
            <a:r>
              <a:rPr lang="en-US" sz="1200" b="1" dirty="0">
                <a:latin typeface="+mn-lt"/>
              </a:rPr>
              <a:t>(3) Professional Audit </a:t>
            </a:r>
            <a:br>
              <a:rPr lang="en-US" sz="1200" b="1" dirty="0">
                <a:latin typeface="+mn-lt"/>
              </a:rPr>
            </a:br>
            <a:br>
              <a:rPr lang="en-US" sz="1200" b="1" dirty="0">
                <a:latin typeface="+mn-lt"/>
              </a:rPr>
            </a:br>
            <a:r>
              <a:rPr lang="en-US" sz="1200" b="1" dirty="0">
                <a:latin typeface="+mn-lt"/>
              </a:rPr>
              <a:t>Make Simple, Quick ‘Repairs to Cracks and Gaps in Walls, Windows, and Doors</a:t>
            </a:r>
            <a:br>
              <a:rPr lang="en-US" sz="1200" b="1" dirty="0">
                <a:latin typeface="+mn-lt"/>
              </a:rPr>
            </a:br>
            <a:br>
              <a:rPr lang="en-US" sz="1200" b="1" dirty="0">
                <a:latin typeface="+mn-lt"/>
              </a:rPr>
            </a:br>
            <a:r>
              <a:rPr lang="en-US" sz="1200" b="1" dirty="0">
                <a:latin typeface="+mn-lt"/>
              </a:rPr>
              <a:t>Prioritize Needed Upgrades and Develop a Multi-Year Plan before Appliances  Fail</a:t>
            </a:r>
            <a:br>
              <a:rPr lang="en-US" sz="1200" b="1" dirty="0">
                <a:latin typeface="+mn-lt"/>
              </a:rPr>
            </a:br>
            <a:endParaRPr dirty="0"/>
          </a:p>
        </p:txBody>
      </p:sp>
      <p:sp>
        <p:nvSpPr>
          <p:cNvPr id="222" name="Google Shape;22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52323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40" name="Google Shape;24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1405534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7" name="Google Shape;24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br>
              <a:rPr lang="en-US" sz="18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1. </a:t>
            </a:r>
            <a:r>
              <a:rPr lang="en-US" sz="1400" b="1" dirty="0" err="1">
                <a:latin typeface="Arial" panose="020B0604020202020204" pitchFamily="34" charset="0"/>
                <a:cs typeface="Arial" panose="020B0604020202020204" pitchFamily="34" charset="0"/>
              </a:rPr>
              <a:t>SSim</a:t>
            </a:r>
            <a:r>
              <a:rPr lang="en-US" sz="1400" b="1" dirty="0">
                <a:latin typeface="Arial" panose="020B0604020202020204" pitchFamily="34" charset="0"/>
                <a:cs typeface="Arial" panose="020B0604020202020204" pitchFamily="34" charset="0"/>
              </a:rPr>
              <a:t> </a:t>
            </a:r>
            <a:br>
              <a:rPr lang="en-US" sz="1200" b="1" dirty="0">
                <a:latin typeface="+mn-lt"/>
              </a:rPr>
            </a:br>
            <a:r>
              <a:rPr lang="en-US" sz="1200" b="1" dirty="0">
                <a:latin typeface="+mn-lt"/>
              </a:rPr>
              <a:t>(1) Simple, Do It Yourself Checklist</a:t>
            </a:r>
            <a:br>
              <a:rPr lang="en-US" sz="1200" b="1" dirty="0">
                <a:latin typeface="+mn-lt"/>
              </a:rPr>
            </a:br>
            <a:r>
              <a:rPr lang="en-US" sz="1200" b="1" dirty="0">
                <a:latin typeface="+mn-lt"/>
              </a:rPr>
              <a:t>(2) Energy coaching</a:t>
            </a:r>
            <a:br>
              <a:rPr lang="en-US" sz="1200" b="1" dirty="0">
                <a:latin typeface="+mn-lt"/>
              </a:rPr>
            </a:br>
            <a:r>
              <a:rPr lang="en-US" sz="1200" b="1" dirty="0">
                <a:latin typeface="+mn-lt"/>
              </a:rPr>
              <a:t>(3) Professional Audit </a:t>
            </a:r>
            <a:br>
              <a:rPr lang="en-US" sz="1200" b="1" dirty="0">
                <a:latin typeface="+mn-lt"/>
              </a:rPr>
            </a:br>
            <a:br>
              <a:rPr lang="en-US" sz="1200" b="1" dirty="0">
                <a:latin typeface="+mn-lt"/>
              </a:rPr>
            </a:br>
            <a:r>
              <a:rPr lang="en-US" sz="1200" b="1" dirty="0">
                <a:latin typeface="+mn-lt"/>
              </a:rPr>
              <a:t>Make Simple, Quick ‘Repairs to Cracks and Gaps in Walls, Windows, and Doors</a:t>
            </a:r>
            <a:br>
              <a:rPr lang="en-US" sz="1200" b="1" dirty="0">
                <a:latin typeface="+mn-lt"/>
              </a:rPr>
            </a:br>
            <a:br>
              <a:rPr lang="en-US" sz="1200" b="1" dirty="0">
                <a:latin typeface="+mn-lt"/>
              </a:rPr>
            </a:br>
            <a:r>
              <a:rPr lang="en-US" sz="1200" b="1" dirty="0">
                <a:latin typeface="+mn-lt"/>
              </a:rPr>
              <a:t>Prioritize Needed Upgrades and Develop a Multi-Year Plan before Appliances  Fail</a:t>
            </a:r>
            <a:br>
              <a:rPr lang="en-US" sz="1200" b="1" dirty="0">
                <a:latin typeface="+mn-lt"/>
              </a:rPr>
            </a:br>
            <a:endParaRPr dirty="0"/>
          </a:p>
        </p:txBody>
      </p:sp>
      <p:sp>
        <p:nvSpPr>
          <p:cNvPr id="222" name="Google Shape;22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998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9" name="Google Shape;27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5360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Set scene with big picture of global and home-scale technological revolution now underway.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Abundant, free clean sources (solar, wind, geothermal) replace finite, polluting, and increasingly expensive sources of energy</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New ways to heat, cool and power houses that are cleaner and cheaper than old technology</a:t>
            </a: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3208539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br>
              <a:rPr lang="en-US" sz="18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1. </a:t>
            </a:r>
            <a:r>
              <a:rPr lang="en-US" sz="1400" b="1" dirty="0" err="1">
                <a:latin typeface="Arial" panose="020B0604020202020204" pitchFamily="34" charset="0"/>
                <a:cs typeface="Arial" panose="020B0604020202020204" pitchFamily="34" charset="0"/>
              </a:rPr>
              <a:t>SSim</a:t>
            </a:r>
            <a:r>
              <a:rPr lang="en-US" sz="1400" b="1" dirty="0">
                <a:latin typeface="Arial" panose="020B0604020202020204" pitchFamily="34" charset="0"/>
                <a:cs typeface="Arial" panose="020B0604020202020204" pitchFamily="34" charset="0"/>
              </a:rPr>
              <a:t> </a:t>
            </a:r>
            <a:br>
              <a:rPr lang="en-US" sz="1200" b="1" dirty="0">
                <a:latin typeface="+mn-lt"/>
              </a:rPr>
            </a:br>
            <a:r>
              <a:rPr lang="en-US" sz="1200" b="1" dirty="0">
                <a:latin typeface="+mn-lt"/>
              </a:rPr>
              <a:t>(1) Simple, Do It Yourself Checklist</a:t>
            </a:r>
            <a:br>
              <a:rPr lang="en-US" sz="1200" b="1" dirty="0">
                <a:latin typeface="+mn-lt"/>
              </a:rPr>
            </a:br>
            <a:r>
              <a:rPr lang="en-US" sz="1200" b="1" dirty="0">
                <a:latin typeface="+mn-lt"/>
              </a:rPr>
              <a:t>(2) Energy coaching</a:t>
            </a:r>
            <a:br>
              <a:rPr lang="en-US" sz="1200" b="1" dirty="0">
                <a:latin typeface="+mn-lt"/>
              </a:rPr>
            </a:br>
            <a:r>
              <a:rPr lang="en-US" sz="1200" b="1" dirty="0">
                <a:latin typeface="+mn-lt"/>
              </a:rPr>
              <a:t>(3) Professional Audit </a:t>
            </a:r>
            <a:br>
              <a:rPr lang="en-US" sz="1200" b="1" dirty="0">
                <a:latin typeface="+mn-lt"/>
              </a:rPr>
            </a:br>
            <a:br>
              <a:rPr lang="en-US" sz="1200" b="1" dirty="0">
                <a:latin typeface="+mn-lt"/>
              </a:rPr>
            </a:br>
            <a:r>
              <a:rPr lang="en-US" sz="1200" b="1" dirty="0">
                <a:latin typeface="+mn-lt"/>
              </a:rPr>
              <a:t>Make Simple, Quick ‘Repairs to Cracks and Gaps in Walls, Windows, and Doors</a:t>
            </a:r>
            <a:br>
              <a:rPr lang="en-US" sz="1200" b="1" dirty="0">
                <a:latin typeface="+mn-lt"/>
              </a:rPr>
            </a:br>
            <a:br>
              <a:rPr lang="en-US" sz="1200" b="1" dirty="0">
                <a:latin typeface="+mn-lt"/>
              </a:rPr>
            </a:br>
            <a:r>
              <a:rPr lang="en-US" sz="1200" b="1" dirty="0">
                <a:latin typeface="+mn-lt"/>
              </a:rPr>
              <a:t>Prioritize Needed Upgrades and Develop a Multi-Year Plan before Appliances  Fail</a:t>
            </a:r>
            <a:br>
              <a:rPr lang="en-US" sz="1200" b="1" dirty="0">
                <a:latin typeface="+mn-lt"/>
              </a:rPr>
            </a:br>
            <a:endParaRPr dirty="0"/>
          </a:p>
        </p:txBody>
      </p:sp>
      <p:sp>
        <p:nvSpPr>
          <p:cNvPr id="222" name="Google Shape;22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7668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First… Produce + solar</a:t>
            </a:r>
            <a:endParaRPr dirty="0"/>
          </a:p>
        </p:txBody>
      </p:sp>
      <p:sp>
        <p:nvSpPr>
          <p:cNvPr id="147" name="Google Shape;14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Third…</a:t>
            </a:r>
            <a:endParaRPr dirty="0"/>
          </a:p>
        </p:txBody>
      </p:sp>
      <p:sp>
        <p:nvSpPr>
          <p:cNvPr id="171" name="Google Shape;17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7766210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32395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87186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1_Comparison">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839788" y="365126"/>
            <a:ext cx="10276552" cy="11493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3200"/>
              <a:buFont typeface="Sorts Mill Goudy"/>
              <a:buNone/>
              <a:defRPr sz="32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2"/>
              </a:buClr>
              <a:buSzPts val="1680"/>
              <a:buNone/>
              <a:defRPr sz="2400" b="1" i="0"/>
            </a:lvl1pPr>
            <a:lvl2pPr marL="914400" lvl="1" indent="-228600" algn="l">
              <a:lnSpc>
                <a:spcPct val="100000"/>
              </a:lnSpc>
              <a:spcBef>
                <a:spcPts val="500"/>
              </a:spcBef>
              <a:spcAft>
                <a:spcPts val="0"/>
              </a:spcAft>
              <a:buClr>
                <a:schemeClr val="dk2"/>
              </a:buClr>
              <a:buSzPts val="1400"/>
              <a:buNone/>
              <a:defRPr sz="2000" b="1"/>
            </a:lvl2pPr>
            <a:lvl3pPr marL="1371600" lvl="2" indent="-228600" algn="l">
              <a:lnSpc>
                <a:spcPct val="100000"/>
              </a:lnSpc>
              <a:spcBef>
                <a:spcPts val="500"/>
              </a:spcBef>
              <a:spcAft>
                <a:spcPts val="0"/>
              </a:spcAft>
              <a:buClr>
                <a:schemeClr val="dk2"/>
              </a:buClr>
              <a:buSzPts val="1260"/>
              <a:buNone/>
              <a:defRPr sz="1800" b="1"/>
            </a:lvl3pPr>
            <a:lvl4pPr marL="1828800" lvl="3" indent="-228600" algn="l">
              <a:lnSpc>
                <a:spcPct val="100000"/>
              </a:lnSpc>
              <a:spcBef>
                <a:spcPts val="500"/>
              </a:spcBef>
              <a:spcAft>
                <a:spcPts val="0"/>
              </a:spcAft>
              <a:buClr>
                <a:schemeClr val="dk2"/>
              </a:buClr>
              <a:buSzPts val="1120"/>
              <a:buNone/>
              <a:defRPr sz="1600" b="1"/>
            </a:lvl4pPr>
            <a:lvl5pPr marL="2286000" lvl="4" indent="-228600" algn="l">
              <a:lnSpc>
                <a:spcPct val="100000"/>
              </a:lnSpc>
              <a:spcBef>
                <a:spcPts val="500"/>
              </a:spcBef>
              <a:spcAft>
                <a:spcPts val="0"/>
              </a:spcAft>
              <a:buClr>
                <a:schemeClr val="dk2"/>
              </a:buClr>
              <a:buSzPts val="112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08610" algn="l">
              <a:lnSpc>
                <a:spcPct val="100000"/>
              </a:lnSpc>
              <a:spcBef>
                <a:spcPts val="1000"/>
              </a:spcBef>
              <a:spcAft>
                <a:spcPts val="0"/>
              </a:spcAft>
              <a:buClr>
                <a:schemeClr val="dk2"/>
              </a:buClr>
              <a:buSzPts val="1260"/>
              <a:buChar char="•"/>
              <a:defRPr/>
            </a:lvl1pPr>
            <a:lvl2pPr marL="914400" lvl="1" indent="-308610" algn="l">
              <a:lnSpc>
                <a:spcPct val="100000"/>
              </a:lnSpc>
              <a:spcBef>
                <a:spcPts val="500"/>
              </a:spcBef>
              <a:spcAft>
                <a:spcPts val="0"/>
              </a:spcAft>
              <a:buClr>
                <a:schemeClr val="dk2"/>
              </a:buClr>
              <a:buSzPts val="1260"/>
              <a:buChar char="•"/>
              <a:defRPr/>
            </a:lvl2pPr>
            <a:lvl3pPr marL="1371600" lvl="2" indent="-308610" algn="l">
              <a:lnSpc>
                <a:spcPct val="100000"/>
              </a:lnSpc>
              <a:spcBef>
                <a:spcPts val="500"/>
              </a:spcBef>
              <a:spcAft>
                <a:spcPts val="0"/>
              </a:spcAft>
              <a:buClr>
                <a:schemeClr val="dk2"/>
              </a:buClr>
              <a:buSzPts val="1260"/>
              <a:buChar char="•"/>
              <a:defRPr/>
            </a:lvl3pPr>
            <a:lvl4pPr marL="1828800" lvl="3" indent="-308610" algn="l">
              <a:lnSpc>
                <a:spcPct val="100000"/>
              </a:lnSpc>
              <a:spcBef>
                <a:spcPts val="500"/>
              </a:spcBef>
              <a:spcAft>
                <a:spcPts val="0"/>
              </a:spcAft>
              <a:buClr>
                <a:schemeClr val="dk2"/>
              </a:buClr>
              <a:buSzPts val="1260"/>
              <a:buChar char="•"/>
              <a:defRPr/>
            </a:lvl4pPr>
            <a:lvl5pPr marL="2286000" lvl="4" indent="-308610" algn="l">
              <a:lnSpc>
                <a:spcPct val="100000"/>
              </a:lnSpc>
              <a:spcBef>
                <a:spcPts val="500"/>
              </a:spcBef>
              <a:spcAft>
                <a:spcPts val="0"/>
              </a:spcAft>
              <a:buClr>
                <a:schemeClr val="dk2"/>
              </a:buClr>
              <a:buSzPts val="12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2"/>
              </a:buClr>
              <a:buSzPts val="1680"/>
              <a:buNone/>
              <a:defRPr sz="2400" b="1"/>
            </a:lvl1pPr>
            <a:lvl2pPr marL="914400" lvl="1" indent="-228600" algn="l">
              <a:lnSpc>
                <a:spcPct val="100000"/>
              </a:lnSpc>
              <a:spcBef>
                <a:spcPts val="500"/>
              </a:spcBef>
              <a:spcAft>
                <a:spcPts val="0"/>
              </a:spcAft>
              <a:buClr>
                <a:schemeClr val="dk2"/>
              </a:buClr>
              <a:buSzPts val="1400"/>
              <a:buNone/>
              <a:defRPr sz="2000" b="1"/>
            </a:lvl2pPr>
            <a:lvl3pPr marL="1371600" lvl="2" indent="-228600" algn="l">
              <a:lnSpc>
                <a:spcPct val="100000"/>
              </a:lnSpc>
              <a:spcBef>
                <a:spcPts val="500"/>
              </a:spcBef>
              <a:spcAft>
                <a:spcPts val="0"/>
              </a:spcAft>
              <a:buClr>
                <a:schemeClr val="dk2"/>
              </a:buClr>
              <a:buSzPts val="1260"/>
              <a:buNone/>
              <a:defRPr sz="1800" b="1"/>
            </a:lvl3pPr>
            <a:lvl4pPr marL="1828800" lvl="3" indent="-228600" algn="l">
              <a:lnSpc>
                <a:spcPct val="100000"/>
              </a:lnSpc>
              <a:spcBef>
                <a:spcPts val="500"/>
              </a:spcBef>
              <a:spcAft>
                <a:spcPts val="0"/>
              </a:spcAft>
              <a:buClr>
                <a:schemeClr val="dk2"/>
              </a:buClr>
              <a:buSzPts val="1120"/>
              <a:buNone/>
              <a:defRPr sz="1600" b="1"/>
            </a:lvl4pPr>
            <a:lvl5pPr marL="2286000" lvl="4" indent="-228600" algn="l">
              <a:lnSpc>
                <a:spcPct val="100000"/>
              </a:lnSpc>
              <a:spcBef>
                <a:spcPts val="500"/>
              </a:spcBef>
              <a:spcAft>
                <a:spcPts val="0"/>
              </a:spcAft>
              <a:buClr>
                <a:schemeClr val="dk2"/>
              </a:buClr>
              <a:buSzPts val="112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08610" algn="l">
              <a:lnSpc>
                <a:spcPct val="100000"/>
              </a:lnSpc>
              <a:spcBef>
                <a:spcPts val="1000"/>
              </a:spcBef>
              <a:spcAft>
                <a:spcPts val="0"/>
              </a:spcAft>
              <a:buClr>
                <a:schemeClr val="dk2"/>
              </a:buClr>
              <a:buSzPts val="1260"/>
              <a:buChar char="•"/>
              <a:defRPr/>
            </a:lvl1pPr>
            <a:lvl2pPr marL="914400" lvl="1" indent="-308610" algn="l">
              <a:lnSpc>
                <a:spcPct val="100000"/>
              </a:lnSpc>
              <a:spcBef>
                <a:spcPts val="500"/>
              </a:spcBef>
              <a:spcAft>
                <a:spcPts val="0"/>
              </a:spcAft>
              <a:buClr>
                <a:schemeClr val="dk2"/>
              </a:buClr>
              <a:buSzPts val="1260"/>
              <a:buChar char="•"/>
              <a:defRPr/>
            </a:lvl2pPr>
            <a:lvl3pPr marL="1371600" lvl="2" indent="-308610" algn="l">
              <a:lnSpc>
                <a:spcPct val="100000"/>
              </a:lnSpc>
              <a:spcBef>
                <a:spcPts val="500"/>
              </a:spcBef>
              <a:spcAft>
                <a:spcPts val="0"/>
              </a:spcAft>
              <a:buClr>
                <a:schemeClr val="dk2"/>
              </a:buClr>
              <a:buSzPts val="1260"/>
              <a:buChar char="•"/>
              <a:defRPr/>
            </a:lvl3pPr>
            <a:lvl4pPr marL="1828800" lvl="3" indent="-308610" algn="l">
              <a:lnSpc>
                <a:spcPct val="100000"/>
              </a:lnSpc>
              <a:spcBef>
                <a:spcPts val="500"/>
              </a:spcBef>
              <a:spcAft>
                <a:spcPts val="0"/>
              </a:spcAft>
              <a:buClr>
                <a:schemeClr val="dk2"/>
              </a:buClr>
              <a:buSzPts val="1260"/>
              <a:buChar char="•"/>
              <a:defRPr/>
            </a:lvl4pPr>
            <a:lvl5pPr marL="2286000" lvl="4" indent="-308610" algn="l">
              <a:lnSpc>
                <a:spcPct val="100000"/>
              </a:lnSpc>
              <a:spcBef>
                <a:spcPts val="500"/>
              </a:spcBef>
              <a:spcAft>
                <a:spcPts val="0"/>
              </a:spcAft>
              <a:buClr>
                <a:schemeClr val="dk2"/>
              </a:buClr>
              <a:buSzPts val="12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3"/>
          <p:cNvSpPr txBox="1">
            <a:spLocks noGrp="1"/>
          </p:cNvSpPr>
          <p:nvPr>
            <p:ph type="dt" idx="10"/>
          </p:nvPr>
        </p:nvSpPr>
        <p:spPr>
          <a:xfrm rot="5400000">
            <a:off x="9800022" y="3223751"/>
            <a:ext cx="4114801" cy="41050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3"/>
          <p:cNvSpPr txBox="1">
            <a:spLocks noGrp="1"/>
          </p:cNvSpPr>
          <p:nvPr>
            <p:ph type="ftr" idx="11"/>
          </p:nvPr>
        </p:nvSpPr>
        <p:spPr>
          <a:xfrm rot="5400000">
            <a:off x="-1708136" y="3223750"/>
            <a:ext cx="4114800" cy="41050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11116340" y="6356350"/>
            <a:ext cx="8718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53727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53727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53727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53727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53727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53727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53727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53727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53727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3448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08232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354514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52538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81389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5659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49626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81305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03778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95377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image" Target="../media/image9.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12.xml"/><Relationship Id="rId7" Type="http://schemas.openxmlformats.org/officeDocument/2006/relationships/diagramLayout" Target="../diagrams/layout1.xml"/><Relationship Id="rId2" Type="http://schemas.openxmlformats.org/officeDocument/2006/relationships/slideLayout" Target="../slideLayouts/slideLayout4.xml"/><Relationship Id="rId1" Type="http://schemas.openxmlformats.org/officeDocument/2006/relationships/themeOverride" Target="../theme/themeOverride10.xml"/><Relationship Id="rId6" Type="http://schemas.openxmlformats.org/officeDocument/2006/relationships/diagramData" Target="../diagrams/data1.xml"/><Relationship Id="rId5" Type="http://schemas.openxmlformats.org/officeDocument/2006/relationships/image" Target="../media/image14.png"/><Relationship Id="rId10" Type="http://schemas.microsoft.com/office/2007/relationships/diagramDrawing" Target="../diagrams/drawing1.xml"/><Relationship Id="rId4" Type="http://schemas.openxmlformats.org/officeDocument/2006/relationships/image" Target="../media/image5.png"/><Relationship Id="rId9" Type="http://schemas.openxmlformats.org/officeDocument/2006/relationships/diagramColors" Target="../diagrams/colors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hemeOverride" Target="../theme/themeOverride11.xml"/><Relationship Id="rId6" Type="http://schemas.openxmlformats.org/officeDocument/2006/relationships/comments" Target="../comments/comment2.xml"/><Relationship Id="rId5" Type="http://schemas.openxmlformats.org/officeDocument/2006/relationships/image" Target="../media/image15.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2.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hemeOverride" Target="../theme/themeOverride15.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hemeOverride" Target="../theme/themeOverride16.xml"/><Relationship Id="rId5" Type="http://schemas.openxmlformats.org/officeDocument/2006/relationships/comments" Target="../comments/comment3.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hemeOverride" Target="../theme/themeOverride1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hemeOverride" Target="../theme/themeOverride18.xml"/><Relationship Id="rId5" Type="http://schemas.openxmlformats.org/officeDocument/2006/relationships/comments" Target="../comments/comment4.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hemeOverride" Target="../theme/themeOverride19.xml"/><Relationship Id="rId5" Type="http://schemas.openxmlformats.org/officeDocument/2006/relationships/image" Target="../media/image21.pn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hyperlink" Target="https://default.salsalabs.org/Ta60b9dec-1eda-4b06-9948-26745d58656a/4dd96bea-aad3-4c60-95fc-99a6ecb66675"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4.xml"/><Relationship Id="rId7" Type="http://schemas.openxmlformats.org/officeDocument/2006/relationships/hyperlink" Target="https://johnsoncleanenergydistrict.org/" TargetMode="External"/><Relationship Id="rId2" Type="http://schemas.openxmlformats.org/officeDocument/2006/relationships/slideLayout" Target="../slideLayouts/slideLayout2.xml"/><Relationship Id="rId1" Type="http://schemas.openxmlformats.org/officeDocument/2006/relationships/themeOverride" Target="../theme/themeOverride20.xml"/><Relationship Id="rId6" Type="http://schemas.openxmlformats.org/officeDocument/2006/relationships/hyperlink" Target="https://iafederalfunding.org/" TargetMode="External"/><Relationship Id="rId5" Type="http://schemas.openxmlformats.org/officeDocument/2006/relationships/hyperlink" Target="https://www.rewiringamerica.org/" TargetMode="External"/><Relationship Id="rId4" Type="http://schemas.openxmlformats.org/officeDocument/2006/relationships/hyperlink" Target="https://www.whitehouse.gov/cleanenergy/?utm_source=link" TargetMode="External"/><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hemeOverride" Target="../theme/themeOverride2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hyperlink" Target="mailto:craig.r.mosher@gmail.com"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https://www.luther.edu/wp-content/uploads/2022/09/Gateway_Prairie-15.jpg" TargetMode="Externa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8.jp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hemeOverride" Target="../theme/themeOverride4.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9.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hemeOverride" Target="../theme/themeOverride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hemeOverride" Target="../theme/themeOverride7.xml"/><Relationship Id="rId5" Type="http://schemas.openxmlformats.org/officeDocument/2006/relationships/image" Target="../media/image1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hemeOverride" Target="../theme/themeOverride8.xml"/><Relationship Id="rId5" Type="http://schemas.openxmlformats.org/officeDocument/2006/relationships/image" Target="../media/image12.png"/><Relationship Id="rId4" Type="http://schemas.openxmlformats.org/officeDocument/2006/relationships/hyperlink" Target="https://www.rewiringamerica.org/electrify-home-gui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90" name="Google Shape;90;p1" descr="A tree in front of a house&#10;&#10;Description automatically generated"/>
          <p:cNvPicPr preferRelativeResize="0"/>
          <p:nvPr/>
        </p:nvPicPr>
        <p:blipFill rotWithShape="1">
          <a:blip r:embed="rId3">
            <a:alphaModFix/>
          </a:blip>
          <a:srcRect b="15412"/>
          <a:stretch/>
        </p:blipFill>
        <p:spPr>
          <a:xfrm>
            <a:off x="1" y="-3610"/>
            <a:ext cx="12192000" cy="6857990"/>
          </a:xfrm>
          <a:prstGeom prst="rect">
            <a:avLst/>
          </a:prstGeom>
          <a:noFill/>
          <a:ln>
            <a:noFill/>
          </a:ln>
        </p:spPr>
      </p:pic>
      <p:sp>
        <p:nvSpPr>
          <p:cNvPr id="91" name="Google Shape;91;p1"/>
          <p:cNvSpPr/>
          <p:nvPr/>
        </p:nvSpPr>
        <p:spPr>
          <a:xfrm>
            <a:off x="0" y="899931"/>
            <a:ext cx="12191999" cy="5395938"/>
          </a:xfrm>
          <a:prstGeom prst="rect">
            <a:avLst/>
          </a:prstGeom>
          <a:gradFill>
            <a:gsLst>
              <a:gs pos="0">
                <a:srgbClr val="000000">
                  <a:alpha val="0"/>
                </a:srgbClr>
              </a:gs>
              <a:gs pos="20000">
                <a:srgbClr val="000000">
                  <a:alpha val="14509"/>
                </a:srgbClr>
              </a:gs>
              <a:gs pos="50000">
                <a:srgbClr val="000000">
                  <a:alpha val="29411"/>
                </a:srgbClr>
              </a:gs>
              <a:gs pos="80000">
                <a:srgbClr val="000000">
                  <a:alpha val="14509"/>
                </a:srgbClr>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92" name="Google Shape;92;p1"/>
          <p:cNvSpPr txBox="1">
            <a:spLocks noGrp="1"/>
          </p:cNvSpPr>
          <p:nvPr>
            <p:ph type="ctrTitle"/>
          </p:nvPr>
        </p:nvSpPr>
        <p:spPr>
          <a:xfrm>
            <a:off x="689548" y="1752887"/>
            <a:ext cx="10658006" cy="142062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4000"/>
              <a:buFont typeface="Arial"/>
              <a:buNone/>
            </a:pPr>
            <a:r>
              <a:rPr lang="en-US" sz="4800" b="1" dirty="0">
                <a:solidFill>
                  <a:srgbClr val="FFFFFF"/>
                </a:solidFill>
                <a:ea typeface="Arial"/>
                <a:cs typeface="Arial"/>
                <a:sym typeface="Arial"/>
              </a:rPr>
              <a:t>CLEAN ENERGY TRANSITION </a:t>
            </a:r>
            <a:br>
              <a:rPr lang="en-US" sz="4800" b="1" dirty="0">
                <a:solidFill>
                  <a:srgbClr val="FFFFFF"/>
                </a:solidFill>
                <a:ea typeface="Arial"/>
                <a:cs typeface="Arial"/>
                <a:sym typeface="Arial"/>
              </a:rPr>
            </a:br>
            <a:r>
              <a:rPr lang="en-US" sz="4800" b="1" dirty="0">
                <a:solidFill>
                  <a:srgbClr val="FFFFFF"/>
                </a:solidFill>
                <a:ea typeface="Arial"/>
                <a:cs typeface="Arial"/>
                <a:sym typeface="Arial"/>
              </a:rPr>
              <a:t>For non-profits</a:t>
            </a:r>
            <a:endParaRPr sz="4800" b="1" dirty="0"/>
          </a:p>
        </p:txBody>
      </p:sp>
      <p:sp>
        <p:nvSpPr>
          <p:cNvPr id="93" name="Google Shape;93;p1"/>
          <p:cNvSpPr txBox="1">
            <a:spLocks noGrp="1"/>
          </p:cNvSpPr>
          <p:nvPr>
            <p:ph type="subTitle" idx="1"/>
          </p:nvPr>
        </p:nvSpPr>
        <p:spPr>
          <a:xfrm>
            <a:off x="806824" y="3684494"/>
            <a:ext cx="10540730" cy="2611375"/>
          </a:xfrm>
          <a:prstGeom prst="rect">
            <a:avLst/>
          </a:prstGeom>
          <a:noFill/>
          <a:ln>
            <a:noFill/>
          </a:ln>
        </p:spPr>
        <p:txBody>
          <a:bodyPr spcFirstLastPara="1" wrap="square" lIns="91425" tIns="45700" rIns="91425" bIns="45700" anchor="t" anchorCtr="0">
            <a:normAutofit/>
          </a:bodyPr>
          <a:lstStyle/>
          <a:p>
            <a:pPr>
              <a:buClr>
                <a:srgbClr val="FFFFFF"/>
              </a:buClr>
              <a:buSzPct val="70000"/>
            </a:pPr>
            <a:r>
              <a:rPr lang="en-US" sz="3600" dirty="0">
                <a:solidFill>
                  <a:srgbClr val="FFFFFF"/>
                </a:solidFill>
                <a:ea typeface="Arial"/>
                <a:cs typeface="Arial"/>
                <a:sym typeface="Arial"/>
              </a:rPr>
              <a:t>Community Foundation of Johnson County</a:t>
            </a:r>
          </a:p>
          <a:p>
            <a:pPr marL="0" indent="0">
              <a:buClr>
                <a:srgbClr val="FFFFFF"/>
              </a:buClr>
              <a:buSzPct val="70000"/>
            </a:pPr>
            <a:r>
              <a:rPr lang="en-US" sz="2900" dirty="0">
                <a:solidFill>
                  <a:srgbClr val="FFFFFF"/>
                </a:solidFill>
                <a:ea typeface="Arial"/>
                <a:cs typeface="Arial"/>
                <a:sym typeface="Arial"/>
              </a:rPr>
              <a:t>Johnson Clean Energy District</a:t>
            </a:r>
          </a:p>
          <a:p>
            <a:pPr marL="0" indent="0">
              <a:buClr>
                <a:srgbClr val="FFFFFF"/>
              </a:buClr>
              <a:buSzPct val="70000"/>
            </a:pPr>
            <a:r>
              <a:rPr lang="en-US" sz="2800" dirty="0">
                <a:solidFill>
                  <a:srgbClr val="FFFFFF"/>
                </a:solidFill>
                <a:ea typeface="Arial"/>
                <a:cs typeface="Arial"/>
                <a:sym typeface="Arial"/>
              </a:rPr>
              <a:t>Craig Mosher</a:t>
            </a:r>
          </a:p>
          <a:p>
            <a:pPr marL="0" lvl="0" indent="0" algn="ctr" rtl="0">
              <a:lnSpc>
                <a:spcPct val="100000"/>
              </a:lnSpc>
              <a:spcBef>
                <a:spcPts val="1000"/>
              </a:spcBef>
              <a:spcAft>
                <a:spcPts val="0"/>
              </a:spcAft>
              <a:buClr>
                <a:srgbClr val="FFFFFF"/>
              </a:buClr>
              <a:buSzPct val="70000"/>
              <a:buNone/>
            </a:pPr>
            <a:r>
              <a:rPr lang="en-US" sz="2600" dirty="0">
                <a:solidFill>
                  <a:srgbClr val="FFFFFF"/>
                </a:solidFill>
                <a:ea typeface="Arial"/>
                <a:cs typeface="Arial"/>
                <a:sym typeface="Arial"/>
              </a:rPr>
              <a:t>April 10,  2024</a:t>
            </a:r>
            <a:endParaRPr sz="2600" dirty="0">
              <a:solidFill>
                <a:srgbClr val="FFFFFF"/>
              </a:solidFill>
              <a:ea typeface="Arial"/>
              <a:cs typeface="Arial"/>
              <a:sym typeface="Arial"/>
            </a:endParaRPr>
          </a:p>
        </p:txBody>
      </p:sp>
      <p:pic>
        <p:nvPicPr>
          <p:cNvPr id="94" name="Google Shape;94;p1" descr="A picture containing drawing&#10;&#10;Description automatically generated"/>
          <p:cNvPicPr preferRelativeResize="0"/>
          <p:nvPr/>
        </p:nvPicPr>
        <p:blipFill rotWithShape="1">
          <a:blip r:embed="rId4">
            <a:alphaModFix/>
          </a:blip>
          <a:srcRect/>
          <a:stretch/>
        </p:blipFill>
        <p:spPr>
          <a:xfrm>
            <a:off x="5163791" y="43366"/>
            <a:ext cx="1709520" cy="1709520"/>
          </a:xfrm>
          <a:prstGeom prst="rect">
            <a:avLst/>
          </a:prstGeom>
          <a:noFill/>
          <a:ln>
            <a:noFill/>
          </a:ln>
        </p:spPr>
      </p:pic>
    </p:spTree>
    <p:extLst>
      <p:ext uri="{BB962C8B-B14F-4D97-AF65-F5344CB8AC3E}">
        <p14:creationId xmlns:p14="http://schemas.microsoft.com/office/powerpoint/2010/main" val="3047160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4D3C3"/>
        </a:solidFill>
        <a:effectLst/>
      </p:bgPr>
    </p:bg>
    <p:spTree>
      <p:nvGrpSpPr>
        <p:cNvPr id="1" name="Shape 164"/>
        <p:cNvGrpSpPr/>
        <p:nvPr/>
      </p:nvGrpSpPr>
      <p:grpSpPr>
        <a:xfrm>
          <a:off x="0" y="0"/>
          <a:ext cx="0" cy="0"/>
          <a:chOff x="0" y="0"/>
          <a:chExt cx="0" cy="0"/>
        </a:xfrm>
      </p:grpSpPr>
      <p:sp>
        <p:nvSpPr>
          <p:cNvPr id="165" name="Google Shape;165;p31"/>
          <p:cNvSpPr txBox="1">
            <a:spLocks noGrp="1"/>
          </p:cNvSpPr>
          <p:nvPr>
            <p:ph type="title"/>
          </p:nvPr>
        </p:nvSpPr>
        <p:spPr>
          <a:xfrm>
            <a:off x="239842" y="242750"/>
            <a:ext cx="6985418" cy="108072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3200"/>
              <a:buNone/>
            </a:pPr>
            <a:r>
              <a:rPr lang="en-US" sz="3600" b="1" dirty="0">
                <a:ea typeface="Arial"/>
                <a:cs typeface="Arial"/>
                <a:sym typeface="Arial"/>
              </a:rPr>
              <a:t>ELECTRIFY EVERYTHING</a:t>
            </a:r>
            <a:endParaRPr sz="3600" dirty="0"/>
          </a:p>
        </p:txBody>
      </p:sp>
      <p:sp>
        <p:nvSpPr>
          <p:cNvPr id="166" name="Google Shape;166;p31"/>
          <p:cNvSpPr txBox="1">
            <a:spLocks noGrp="1"/>
          </p:cNvSpPr>
          <p:nvPr>
            <p:ph idx="1"/>
          </p:nvPr>
        </p:nvSpPr>
        <p:spPr>
          <a:xfrm>
            <a:off x="239842" y="2003612"/>
            <a:ext cx="6443346" cy="4020670"/>
          </a:xfrm>
          <a:prstGeom prst="rect">
            <a:avLst/>
          </a:prstGeom>
          <a:noFill/>
          <a:ln>
            <a:noFill/>
          </a:ln>
        </p:spPr>
        <p:txBody>
          <a:bodyPr spcFirstLastPara="1" wrap="square" lIns="91425" tIns="45700" rIns="91425" bIns="45700" anchor="t" anchorCtr="0">
            <a:normAutofit/>
          </a:bodyPr>
          <a:lstStyle/>
          <a:p>
            <a:pPr marL="603863" indent="-457200">
              <a:buClr>
                <a:schemeClr val="dk2"/>
              </a:buClr>
              <a:buSzPct val="57111"/>
              <a:buFont typeface="Wingdings" pitchFamily="2" charset="2"/>
              <a:buChar char="Ø"/>
            </a:pPr>
            <a:r>
              <a:rPr lang="en-US" sz="2800" dirty="0">
                <a:ea typeface="Arial"/>
                <a:cs typeface="Arial" panose="020B0604020202020204" pitchFamily="34" charset="0"/>
                <a:sym typeface="Arial"/>
              </a:rPr>
              <a:t>Replace aging: water heaters, furnaces,  A/Cs, stoves, and cars with energy efficient electric models –  over Inflation Reduction Act (IRA’s) 10 years  </a:t>
            </a:r>
          </a:p>
          <a:p>
            <a:pPr marL="603863" lvl="0" indent="-457200" algn="l" rtl="0">
              <a:lnSpc>
                <a:spcPct val="100000"/>
              </a:lnSpc>
              <a:spcBef>
                <a:spcPts val="1000"/>
              </a:spcBef>
              <a:spcAft>
                <a:spcPts val="0"/>
              </a:spcAft>
              <a:buClr>
                <a:schemeClr val="dk2"/>
              </a:buClr>
              <a:buSzPct val="57111"/>
              <a:buFont typeface="Wingdings" pitchFamily="2" charset="2"/>
              <a:buChar char="Ø"/>
            </a:pPr>
            <a:r>
              <a:rPr lang="en-US" sz="2800" dirty="0">
                <a:ea typeface="Arial"/>
                <a:cs typeface="Arial" panose="020B0604020202020204" pitchFamily="34" charset="0"/>
                <a:sym typeface="Arial"/>
              </a:rPr>
              <a:t>Generate electricity with wind &amp; solar Johnson County’s new 50 A solar field</a:t>
            </a:r>
          </a:p>
          <a:p>
            <a:pPr marL="603863" lvl="0" indent="-457200" algn="l" rtl="0">
              <a:lnSpc>
                <a:spcPct val="100000"/>
              </a:lnSpc>
              <a:spcBef>
                <a:spcPts val="1000"/>
              </a:spcBef>
              <a:spcAft>
                <a:spcPts val="0"/>
              </a:spcAft>
              <a:buClr>
                <a:schemeClr val="dk2"/>
              </a:buClr>
              <a:buSzPct val="57111"/>
              <a:buFont typeface="Wingdings" pitchFamily="2" charset="2"/>
              <a:buChar char="Ø"/>
            </a:pPr>
            <a:r>
              <a:rPr lang="en-US" sz="2800" dirty="0">
                <a:ea typeface="Arial"/>
                <a:cs typeface="Arial" panose="020B0604020202020204" pitchFamily="34" charset="0"/>
                <a:sym typeface="Arial"/>
              </a:rPr>
              <a:t>Expand &amp; upgrade electric grid – for electric homes, EV charging,  AI servers</a:t>
            </a:r>
          </a:p>
          <a:p>
            <a:pPr marL="914400" lvl="1" indent="-310537" algn="l" rtl="0">
              <a:lnSpc>
                <a:spcPct val="100000"/>
              </a:lnSpc>
              <a:spcBef>
                <a:spcPts val="500"/>
              </a:spcBef>
              <a:spcAft>
                <a:spcPts val="0"/>
              </a:spcAft>
              <a:buSzPct val="67228"/>
              <a:buChar char="•"/>
            </a:pPr>
            <a:endParaRPr sz="2258" dirty="0"/>
          </a:p>
          <a:p>
            <a:pPr marL="457200" lvl="0" indent="-228600" algn="l" rtl="0">
              <a:lnSpc>
                <a:spcPct val="100000"/>
              </a:lnSpc>
              <a:spcBef>
                <a:spcPts val="1000"/>
              </a:spcBef>
              <a:spcAft>
                <a:spcPts val="0"/>
              </a:spcAft>
              <a:buClr>
                <a:schemeClr val="dk2"/>
              </a:buClr>
              <a:buSzPct val="52500"/>
              <a:buNone/>
            </a:pPr>
            <a:endParaRPr dirty="0">
              <a:latin typeface="Arial"/>
              <a:ea typeface="Arial"/>
              <a:cs typeface="Arial"/>
              <a:sym typeface="Arial"/>
            </a:endParaRPr>
          </a:p>
        </p:txBody>
      </p:sp>
      <p:pic>
        <p:nvPicPr>
          <p:cNvPr id="5" name="Picture 4" descr="A white box with black text and blue lightning bolt&#10;&#10;Description automatically generated">
            <a:extLst>
              <a:ext uri="{FF2B5EF4-FFF2-40B4-BE49-F238E27FC236}">
                <a16:creationId xmlns:a16="http://schemas.microsoft.com/office/drawing/2014/main" id="{FCA55EFD-89DF-E2E3-C2F9-D9477864EDA8}"/>
              </a:ext>
            </a:extLst>
          </p:cNvPr>
          <p:cNvPicPr>
            <a:picLocks noChangeAspect="1"/>
          </p:cNvPicPr>
          <p:nvPr/>
        </p:nvPicPr>
        <p:blipFill>
          <a:blip r:embed="rId3"/>
          <a:stretch>
            <a:fillRect/>
          </a:stretch>
        </p:blipFill>
        <p:spPr>
          <a:xfrm>
            <a:off x="7651054" y="629766"/>
            <a:ext cx="3726480" cy="559846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78"/>
        <p:cNvGrpSpPr/>
        <p:nvPr/>
      </p:nvGrpSpPr>
      <p:grpSpPr>
        <a:xfrm>
          <a:off x="0" y="0"/>
          <a:ext cx="0" cy="0"/>
          <a:chOff x="0" y="0"/>
          <a:chExt cx="0" cy="0"/>
        </a:xfrm>
      </p:grpSpPr>
      <p:pic>
        <p:nvPicPr>
          <p:cNvPr id="179" name="Google Shape;179;p33" descr="A close up of a logo&#10;&#10;Description automatically generated"/>
          <p:cNvPicPr preferRelativeResize="0"/>
          <p:nvPr/>
        </p:nvPicPr>
        <p:blipFill rotWithShape="1">
          <a:blip r:embed="rId4">
            <a:alphaModFix amt="20000"/>
          </a:blip>
          <a:srcRect l="2580" t="23299" r="2481" b="23299"/>
          <a:stretch/>
        </p:blipFill>
        <p:spPr>
          <a:xfrm>
            <a:off x="0" y="0"/>
            <a:ext cx="12192000" cy="6858000"/>
          </a:xfrm>
          <a:prstGeom prst="rect">
            <a:avLst/>
          </a:prstGeom>
          <a:noFill/>
          <a:ln>
            <a:noFill/>
          </a:ln>
        </p:spPr>
      </p:pic>
      <p:sp>
        <p:nvSpPr>
          <p:cNvPr id="180" name="Google Shape;180;p33"/>
          <p:cNvSpPr txBox="1">
            <a:spLocks noGrp="1"/>
          </p:cNvSpPr>
          <p:nvPr>
            <p:ph type="title"/>
          </p:nvPr>
        </p:nvSpPr>
        <p:spPr>
          <a:xfrm>
            <a:off x="1001949" y="685800"/>
            <a:ext cx="10116766" cy="1371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3200"/>
              <a:buNone/>
            </a:pPr>
            <a:br>
              <a:rPr lang="en-US" sz="3200" b="1">
                <a:solidFill>
                  <a:srgbClr val="000000"/>
                </a:solidFill>
                <a:latin typeface="Calibri"/>
                <a:ea typeface="Calibri"/>
                <a:cs typeface="Calibri"/>
                <a:sym typeface="Calibri"/>
              </a:rPr>
            </a:br>
            <a:endParaRPr/>
          </a:p>
        </p:txBody>
      </p:sp>
      <p:sp>
        <p:nvSpPr>
          <p:cNvPr id="181" name="Google Shape;181;p33"/>
          <p:cNvSpPr txBox="1">
            <a:spLocks noGrp="1"/>
          </p:cNvSpPr>
          <p:nvPr>
            <p:ph idx="1"/>
          </p:nvPr>
        </p:nvSpPr>
        <p:spPr>
          <a:xfrm>
            <a:off x="369651" y="2254103"/>
            <a:ext cx="10963072" cy="3918098"/>
          </a:xfrm>
          <a:prstGeom prst="rect">
            <a:avLst/>
          </a:prstGeom>
          <a:noFill/>
          <a:ln>
            <a:noFill/>
          </a:ln>
        </p:spPr>
        <p:txBody>
          <a:bodyPr spcFirstLastPara="1" wrap="square" lIns="91425" tIns="45700" rIns="91425" bIns="45700" anchor="t" anchorCtr="0">
            <a:normAutofit/>
          </a:bodyPr>
          <a:lstStyle/>
          <a:p>
            <a:pPr marL="605790" lvl="1" indent="0" algn="ctr" rtl="0">
              <a:lnSpc>
                <a:spcPct val="100000"/>
              </a:lnSpc>
              <a:spcBef>
                <a:spcPts val="500"/>
              </a:spcBef>
              <a:spcAft>
                <a:spcPts val="0"/>
              </a:spcAft>
              <a:buSzPts val="1260"/>
              <a:buNone/>
            </a:pPr>
            <a:endParaRPr sz="5400" b="1" dirty="0">
              <a:solidFill>
                <a:srgbClr val="000000"/>
              </a:solidFill>
              <a:latin typeface="Calibri"/>
              <a:ea typeface="Calibri"/>
              <a:cs typeface="Calibri"/>
              <a:sym typeface="Calibri"/>
            </a:endParaRPr>
          </a:p>
          <a:p>
            <a:pPr marL="605790" lvl="1" indent="0" algn="ctr" rtl="0">
              <a:lnSpc>
                <a:spcPct val="100000"/>
              </a:lnSpc>
              <a:spcBef>
                <a:spcPts val="500"/>
              </a:spcBef>
              <a:spcAft>
                <a:spcPts val="0"/>
              </a:spcAft>
              <a:buSzPts val="1260"/>
              <a:buNone/>
            </a:pPr>
            <a:r>
              <a:rPr lang="en-US" sz="5400" b="1" dirty="0">
                <a:solidFill>
                  <a:srgbClr val="000000"/>
                </a:solidFill>
                <a:latin typeface="Arial" panose="020B0604020202020204" pitchFamily="34" charset="0"/>
                <a:ea typeface="Calibri"/>
                <a:cs typeface="Arial" panose="020B0604020202020204" pitchFamily="34" charset="0"/>
                <a:sym typeface="Calibri"/>
              </a:rPr>
              <a:t>How do we pay for all this?</a:t>
            </a:r>
            <a:endParaRPr sz="5400" b="1" dirty="0">
              <a:solidFill>
                <a:srgbClr val="000000"/>
              </a:solidFill>
              <a:latin typeface="Arial" panose="020B0604020202020204" pitchFamily="34" charset="0"/>
              <a:ea typeface="Calibri"/>
              <a:cs typeface="Arial" panose="020B0604020202020204" pitchFamily="34" charset="0"/>
              <a:sym typeface="Calibri"/>
            </a:endParaRPr>
          </a:p>
        </p:txBody>
      </p:sp>
      <p:pic>
        <p:nvPicPr>
          <p:cNvPr id="182" name="Google Shape;182;p33"/>
          <p:cNvPicPr preferRelativeResize="0"/>
          <p:nvPr/>
        </p:nvPicPr>
        <p:blipFill rotWithShape="1">
          <a:blip r:embed="rId5">
            <a:alphaModFix/>
          </a:blip>
          <a:srcRect/>
          <a:stretch/>
        </p:blipFill>
        <p:spPr>
          <a:xfrm>
            <a:off x="4479468" y="379206"/>
            <a:ext cx="2743438" cy="2743438"/>
          </a:xfrm>
          <a:prstGeom prst="rect">
            <a:avLst/>
          </a:prstGeom>
          <a:noFill/>
          <a:ln>
            <a:noFill/>
          </a:ln>
        </p:spPr>
      </p:pic>
    </p:spTree>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4D3C3"/>
        </a:solidFill>
        <a:effectLst/>
      </p:bgPr>
    </p:bg>
    <p:spTree>
      <p:nvGrpSpPr>
        <p:cNvPr id="1" name="Shape 187"/>
        <p:cNvGrpSpPr/>
        <p:nvPr/>
      </p:nvGrpSpPr>
      <p:grpSpPr>
        <a:xfrm>
          <a:off x="0" y="0"/>
          <a:ext cx="0" cy="0"/>
          <a:chOff x="0" y="0"/>
          <a:chExt cx="0" cy="0"/>
        </a:xfrm>
      </p:grpSpPr>
      <p:pic>
        <p:nvPicPr>
          <p:cNvPr id="188" name="Google Shape;188;p34"/>
          <p:cNvPicPr preferRelativeResize="0"/>
          <p:nvPr/>
        </p:nvPicPr>
        <p:blipFill rotWithShape="1">
          <a:blip r:embed="rId4">
            <a:alphaModFix amt="20000"/>
          </a:blip>
          <a:srcRect t="18764" r="44468" b="18764"/>
          <a:stretch/>
        </p:blipFill>
        <p:spPr>
          <a:xfrm>
            <a:off x="6096001" y="-1"/>
            <a:ext cx="6096000" cy="6858001"/>
          </a:xfrm>
          <a:prstGeom prst="rect">
            <a:avLst/>
          </a:prstGeom>
          <a:noFill/>
          <a:ln>
            <a:noFill/>
          </a:ln>
        </p:spPr>
      </p:pic>
      <p:sp>
        <p:nvSpPr>
          <p:cNvPr id="189" name="Google Shape;189;p34"/>
          <p:cNvSpPr txBox="1">
            <a:spLocks noGrp="1"/>
          </p:cNvSpPr>
          <p:nvPr>
            <p:ph type="title"/>
          </p:nvPr>
        </p:nvSpPr>
        <p:spPr>
          <a:xfrm>
            <a:off x="1581912" y="541421"/>
            <a:ext cx="9330730" cy="965091"/>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chemeClr val="dk2"/>
              </a:buClr>
              <a:buSzPts val="3200"/>
              <a:buFont typeface="Arial"/>
              <a:buNone/>
            </a:pPr>
            <a:r>
              <a:rPr lang="en-US" sz="4000" b="1" dirty="0">
                <a:latin typeface="Arial" panose="020B0604020202020204" pitchFamily="34" charset="0"/>
                <a:cs typeface="Arial" panose="020B0604020202020204" pitchFamily="34" charset="0"/>
              </a:rPr>
              <a:t>Costs of EE upgrades</a:t>
            </a:r>
            <a:endParaRPr sz="4000" b="1" dirty="0">
              <a:latin typeface="Arial" panose="020B0604020202020204" pitchFamily="34" charset="0"/>
              <a:cs typeface="Arial" panose="020B0604020202020204" pitchFamily="34" charset="0"/>
            </a:endParaRPr>
          </a:p>
        </p:txBody>
      </p:sp>
      <p:sp>
        <p:nvSpPr>
          <p:cNvPr id="190" name="Google Shape;190;p34"/>
          <p:cNvSpPr txBox="1">
            <a:spLocks noGrp="1"/>
          </p:cNvSpPr>
          <p:nvPr>
            <p:ph sz="half" idx="1"/>
          </p:nvPr>
        </p:nvSpPr>
        <p:spPr>
          <a:xfrm>
            <a:off x="180474" y="1888761"/>
            <a:ext cx="6157840" cy="4586990"/>
          </a:xfrm>
          <a:prstGeom prst="rect">
            <a:avLst/>
          </a:prstGeom>
          <a:noFill/>
          <a:ln>
            <a:noFill/>
          </a:ln>
        </p:spPr>
        <p:txBody>
          <a:bodyPr spcFirstLastPara="1" wrap="square" lIns="91425" tIns="45700" rIns="91425" bIns="45700" anchor="t" anchorCtr="0">
            <a:normAutofit/>
          </a:bodyPr>
          <a:lstStyle/>
          <a:p>
            <a:pPr marL="127000" marR="0" lvl="0" indent="0" algn="l" rtl="0">
              <a:lnSpc>
                <a:spcPct val="100000"/>
              </a:lnSpc>
              <a:spcBef>
                <a:spcPts val="0"/>
              </a:spcBef>
              <a:spcAft>
                <a:spcPts val="0"/>
              </a:spcAft>
              <a:buClr>
                <a:srgbClr val="000000"/>
              </a:buClr>
              <a:buSzPts val="1600"/>
              <a:buNone/>
            </a:pPr>
            <a:endParaRPr sz="1600" dirty="0">
              <a:latin typeface="Calibri"/>
              <a:ea typeface="Calibri"/>
              <a:cs typeface="Calibri"/>
              <a:sym typeface="Calibri"/>
            </a:endParaRPr>
          </a:p>
          <a:p>
            <a:pPr marL="457200" lvl="1" indent="0" algn="l" rtl="0">
              <a:lnSpc>
                <a:spcPct val="100000"/>
              </a:lnSpc>
              <a:spcBef>
                <a:spcPts val="0"/>
              </a:spcBef>
              <a:spcAft>
                <a:spcPts val="0"/>
              </a:spcAft>
              <a:buClr>
                <a:srgbClr val="3F3F3F"/>
              </a:buClr>
              <a:buSzPts val="1680"/>
              <a:buNone/>
            </a:pPr>
            <a:endParaRPr b="1" dirty="0">
              <a:solidFill>
                <a:srgbClr val="3F3F3F"/>
              </a:solidFill>
              <a:latin typeface="Arial"/>
              <a:ea typeface="Arial"/>
              <a:cs typeface="Arial"/>
              <a:sym typeface="Arial"/>
            </a:endParaRPr>
          </a:p>
        </p:txBody>
      </p:sp>
      <p:pic>
        <p:nvPicPr>
          <p:cNvPr id="7" name="Content Placeholder 6">
            <a:extLst>
              <a:ext uri="{FF2B5EF4-FFF2-40B4-BE49-F238E27FC236}">
                <a16:creationId xmlns:a16="http://schemas.microsoft.com/office/drawing/2014/main" id="{81B61AAC-1F6E-0132-DA1D-E56F86CD88BA}"/>
              </a:ext>
            </a:extLst>
          </p:cNvPr>
          <p:cNvPicPr>
            <a:picLocks noGrp="1" noChangeAspect="1"/>
          </p:cNvPicPr>
          <p:nvPr>
            <p:ph sz="half" idx="2"/>
          </p:nvPr>
        </p:nvPicPr>
        <p:blipFill>
          <a:blip r:embed="rId5"/>
          <a:stretch>
            <a:fillRect/>
          </a:stretch>
        </p:blipFill>
        <p:spPr>
          <a:xfrm>
            <a:off x="7448176" y="1970041"/>
            <a:ext cx="3633962" cy="4206240"/>
          </a:xfrm>
        </p:spPr>
      </p:pic>
      <p:graphicFrame>
        <p:nvGraphicFramePr>
          <p:cNvPr id="192" name="TextBox 2">
            <a:extLst>
              <a:ext uri="{FF2B5EF4-FFF2-40B4-BE49-F238E27FC236}">
                <a16:creationId xmlns:a16="http://schemas.microsoft.com/office/drawing/2014/main" id="{FE8EDF4B-B2E2-045C-F9DB-79C96252C192}"/>
              </a:ext>
            </a:extLst>
          </p:cNvPr>
          <p:cNvGraphicFramePr/>
          <p:nvPr>
            <p:extLst>
              <p:ext uri="{D42A27DB-BD31-4B8C-83A1-F6EECF244321}">
                <p14:modId xmlns:p14="http://schemas.microsoft.com/office/powerpoint/2010/main" val="2954838620"/>
              </p:ext>
            </p:extLst>
          </p:nvPr>
        </p:nvGraphicFramePr>
        <p:xfrm>
          <a:off x="500743" y="1888761"/>
          <a:ext cx="5050971" cy="415498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008913499"/>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4D3C3"/>
        </a:solidFill>
        <a:effectLst/>
      </p:bgPr>
    </p:bg>
    <p:spTree>
      <p:nvGrpSpPr>
        <p:cNvPr id="1" name="Shape 187"/>
        <p:cNvGrpSpPr/>
        <p:nvPr/>
      </p:nvGrpSpPr>
      <p:grpSpPr>
        <a:xfrm>
          <a:off x="0" y="0"/>
          <a:ext cx="0" cy="0"/>
          <a:chOff x="0" y="0"/>
          <a:chExt cx="0" cy="0"/>
        </a:xfrm>
      </p:grpSpPr>
      <p:pic>
        <p:nvPicPr>
          <p:cNvPr id="188" name="Google Shape;188;p34"/>
          <p:cNvPicPr preferRelativeResize="0"/>
          <p:nvPr/>
        </p:nvPicPr>
        <p:blipFill rotWithShape="1">
          <a:blip r:embed="rId4">
            <a:alphaModFix amt="20000"/>
          </a:blip>
          <a:srcRect t="18764" r="44468" b="18764"/>
          <a:stretch/>
        </p:blipFill>
        <p:spPr>
          <a:xfrm>
            <a:off x="6096001" y="-1"/>
            <a:ext cx="6096000" cy="6858001"/>
          </a:xfrm>
          <a:prstGeom prst="rect">
            <a:avLst/>
          </a:prstGeom>
          <a:noFill/>
          <a:ln>
            <a:noFill/>
          </a:ln>
        </p:spPr>
      </p:pic>
      <p:sp>
        <p:nvSpPr>
          <p:cNvPr id="189" name="Google Shape;189;p34"/>
          <p:cNvSpPr txBox="1">
            <a:spLocks noGrp="1"/>
          </p:cNvSpPr>
          <p:nvPr>
            <p:ph type="title"/>
          </p:nvPr>
        </p:nvSpPr>
        <p:spPr>
          <a:xfrm>
            <a:off x="1581912" y="541422"/>
            <a:ext cx="9330730" cy="74773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3200"/>
              <a:buFont typeface="Arial"/>
              <a:buNone/>
            </a:pPr>
            <a:r>
              <a:rPr lang="en-US" sz="4000" b="1" dirty="0">
                <a:latin typeface="Arial" panose="020B0604020202020204" pitchFamily="34" charset="0"/>
                <a:ea typeface="Arial"/>
                <a:cs typeface="Arial" panose="020B0604020202020204" pitchFamily="34" charset="0"/>
                <a:sym typeface="Arial"/>
              </a:rPr>
              <a:t>INFLATION REDUCTION ACT</a:t>
            </a:r>
            <a:endParaRPr sz="4000" b="1" dirty="0">
              <a:latin typeface="Arial" panose="020B0604020202020204" pitchFamily="34" charset="0"/>
              <a:cs typeface="Arial" panose="020B0604020202020204" pitchFamily="34" charset="0"/>
            </a:endParaRPr>
          </a:p>
        </p:txBody>
      </p:sp>
      <p:sp>
        <p:nvSpPr>
          <p:cNvPr id="190" name="Google Shape;190;p34"/>
          <p:cNvSpPr txBox="1">
            <a:spLocks noGrp="1"/>
          </p:cNvSpPr>
          <p:nvPr>
            <p:ph sz="half" idx="1"/>
          </p:nvPr>
        </p:nvSpPr>
        <p:spPr>
          <a:xfrm>
            <a:off x="180474" y="1888761"/>
            <a:ext cx="6157840" cy="4586990"/>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100000"/>
              </a:lnSpc>
              <a:spcBef>
                <a:spcPts val="0"/>
              </a:spcBef>
              <a:spcAft>
                <a:spcPts val="0"/>
              </a:spcAft>
              <a:buClr>
                <a:srgbClr val="000000"/>
              </a:buClr>
              <a:buSzPts val="1600"/>
              <a:buFont typeface="Arial"/>
              <a:buNone/>
            </a:pPr>
            <a:r>
              <a:rPr lang="en-US" sz="2800" i="0" u="none" strike="noStrike" cap="none" dirty="0">
                <a:solidFill>
                  <a:srgbClr val="000000"/>
                </a:solidFill>
                <a:ea typeface="Arial"/>
                <a:cs typeface="Arial" panose="020B0604020202020204" pitchFamily="34" charset="0"/>
                <a:sym typeface="Arial"/>
              </a:rPr>
              <a:t>Ten year (2022-2032) federal program to help pay for energy efficiency and renewable energy projects</a:t>
            </a:r>
            <a:endParaRPr sz="2800" dirty="0">
              <a:cs typeface="Arial" panose="020B0604020202020204" pitchFamily="34" charset="0"/>
            </a:endParaRPr>
          </a:p>
          <a:p>
            <a:pPr marL="127000" lvl="0" indent="0">
              <a:spcBef>
                <a:spcPts val="0"/>
              </a:spcBef>
              <a:buClr>
                <a:srgbClr val="000000"/>
              </a:buClr>
              <a:buSzPts val="1600"/>
              <a:buNone/>
            </a:pPr>
            <a:endParaRPr lang="en-US" sz="2800" dirty="0">
              <a:solidFill>
                <a:srgbClr val="000000"/>
              </a:solidFill>
              <a:ea typeface="Arial"/>
              <a:cs typeface="Arial" panose="020B0604020202020204" pitchFamily="34" charset="0"/>
              <a:sym typeface="Arial"/>
            </a:endParaRPr>
          </a:p>
          <a:p>
            <a:pPr marL="127000" lvl="0" indent="0">
              <a:spcBef>
                <a:spcPts val="0"/>
              </a:spcBef>
              <a:buClr>
                <a:srgbClr val="000000"/>
              </a:buClr>
              <a:buSzPts val="1600"/>
              <a:buNone/>
            </a:pPr>
            <a:r>
              <a:rPr lang="en-US" sz="2800" dirty="0">
                <a:solidFill>
                  <a:srgbClr val="000000"/>
                </a:solidFill>
                <a:ea typeface="Arial"/>
                <a:cs typeface="Arial" panose="020B0604020202020204" pitchFamily="34" charset="0"/>
                <a:sym typeface="Arial"/>
              </a:rPr>
              <a:t>30% tax credits or direct payments to: </a:t>
            </a:r>
          </a:p>
          <a:p>
            <a:pPr marL="584200" lvl="0" indent="-457200">
              <a:spcBef>
                <a:spcPts val="0"/>
              </a:spcBef>
              <a:buClr>
                <a:srgbClr val="000000"/>
              </a:buClr>
              <a:buSzPts val="1600"/>
              <a:buFont typeface="Wingdings" pitchFamily="2" charset="2"/>
              <a:buChar char="Ø"/>
            </a:pPr>
            <a:r>
              <a:rPr lang="en-US" sz="2800" dirty="0">
                <a:solidFill>
                  <a:srgbClr val="000000"/>
                </a:solidFill>
                <a:ea typeface="Arial"/>
                <a:cs typeface="Arial" panose="020B0604020202020204" pitchFamily="34" charset="0"/>
                <a:sym typeface="Arial"/>
              </a:rPr>
              <a:t>Individuals – credit on income tax</a:t>
            </a:r>
          </a:p>
          <a:p>
            <a:pPr marL="584200" lvl="0" indent="-457200">
              <a:spcBef>
                <a:spcPts val="0"/>
              </a:spcBef>
              <a:buClr>
                <a:srgbClr val="000000"/>
              </a:buClr>
              <a:buSzPts val="1600"/>
              <a:buFont typeface="Wingdings" pitchFamily="2" charset="2"/>
              <a:buChar char="Ø"/>
            </a:pPr>
            <a:r>
              <a:rPr lang="en-US" sz="2800" dirty="0">
                <a:solidFill>
                  <a:srgbClr val="000000"/>
                </a:solidFill>
                <a:ea typeface="Arial"/>
                <a:cs typeface="Arial" panose="020B0604020202020204" pitchFamily="34" charset="0"/>
                <a:sym typeface="Arial"/>
              </a:rPr>
              <a:t>Businesses – tax credit</a:t>
            </a:r>
          </a:p>
          <a:p>
            <a:pPr marL="584200" lvl="0" indent="-457200">
              <a:spcBef>
                <a:spcPts val="0"/>
              </a:spcBef>
              <a:buClr>
                <a:srgbClr val="000000"/>
              </a:buClr>
              <a:buSzPts val="1600"/>
              <a:buFont typeface="Wingdings" pitchFamily="2" charset="2"/>
              <a:buChar char="Ø"/>
            </a:pPr>
            <a:r>
              <a:rPr lang="en-US" sz="2800" dirty="0">
                <a:solidFill>
                  <a:srgbClr val="000000"/>
                </a:solidFill>
                <a:ea typeface="Arial"/>
                <a:cs typeface="Arial" panose="020B0604020202020204" pitchFamily="34" charset="0"/>
                <a:sym typeface="Arial"/>
              </a:rPr>
              <a:t>Non-profits – direct pay </a:t>
            </a:r>
          </a:p>
          <a:p>
            <a:pPr marL="584200" lvl="0" indent="-457200">
              <a:spcBef>
                <a:spcPts val="0"/>
              </a:spcBef>
              <a:buClr>
                <a:srgbClr val="000000"/>
              </a:buClr>
              <a:buSzPts val="1600"/>
              <a:buFont typeface="Wingdings" pitchFamily="2" charset="2"/>
              <a:buChar char="Ø"/>
            </a:pPr>
            <a:r>
              <a:rPr lang="en-US" sz="2800" dirty="0">
                <a:solidFill>
                  <a:srgbClr val="000000"/>
                </a:solidFill>
                <a:ea typeface="Arial"/>
                <a:cs typeface="Arial" panose="020B0604020202020204" pitchFamily="34" charset="0"/>
                <a:sym typeface="Arial"/>
              </a:rPr>
              <a:t>Local governments, – direct pay</a:t>
            </a:r>
          </a:p>
          <a:p>
            <a:pPr marL="584200" indent="-457200">
              <a:spcBef>
                <a:spcPts val="0"/>
              </a:spcBef>
              <a:buClr>
                <a:srgbClr val="000000"/>
              </a:buClr>
              <a:buSzPts val="1600"/>
              <a:buFont typeface="Wingdings" pitchFamily="2" charset="2"/>
              <a:buChar char="Ø"/>
            </a:pPr>
            <a:r>
              <a:rPr lang="en-US" sz="2800" dirty="0">
                <a:solidFill>
                  <a:srgbClr val="000000"/>
                </a:solidFill>
                <a:cs typeface="Arial" panose="020B0604020202020204" pitchFamily="34" charset="0"/>
                <a:sym typeface="Arial"/>
              </a:rPr>
              <a:t>Low-income households – rebate program in late 2024  </a:t>
            </a:r>
          </a:p>
          <a:p>
            <a:pPr marL="812800" lvl="1" indent="-457200">
              <a:spcBef>
                <a:spcPts val="0"/>
              </a:spcBef>
              <a:buClr>
                <a:srgbClr val="000000"/>
              </a:buClr>
              <a:buSzPts val="1600"/>
              <a:buFont typeface="Wingdings" pitchFamily="2" charset="2"/>
              <a:buChar char="Ø"/>
            </a:pPr>
            <a:r>
              <a:rPr lang="en-US" sz="2600" dirty="0">
                <a:solidFill>
                  <a:srgbClr val="3F3F3F"/>
                </a:solidFill>
                <a:latin typeface="Arial" panose="020B0604020202020204" pitchFamily="34" charset="0"/>
                <a:ea typeface="Arial"/>
                <a:cs typeface="Arial" panose="020B0604020202020204" pitchFamily="34" charset="0"/>
                <a:sym typeface="Arial"/>
              </a:rPr>
              <a:t>80% for 2=$70,000, 4=$87,000</a:t>
            </a:r>
            <a:endParaRPr lang="en-US" sz="2600" dirty="0">
              <a:latin typeface="Arial" panose="020B0604020202020204" pitchFamily="34" charset="0"/>
              <a:cs typeface="Arial" panose="020B0604020202020204" pitchFamily="34" charset="0"/>
            </a:endParaRPr>
          </a:p>
          <a:p>
            <a:pPr marL="584200" lvl="0" indent="-457200">
              <a:spcBef>
                <a:spcPts val="0"/>
              </a:spcBef>
              <a:buClr>
                <a:srgbClr val="000000"/>
              </a:buClr>
              <a:buSzPts val="1600"/>
            </a:pPr>
            <a:endParaRPr sz="2800" dirty="0">
              <a:cs typeface="Arial" panose="020B0604020202020204" pitchFamily="34" charset="0"/>
            </a:endParaRPr>
          </a:p>
          <a:p>
            <a:pPr marL="127000" marR="0" lvl="0" indent="0" algn="l" rtl="0">
              <a:lnSpc>
                <a:spcPct val="100000"/>
              </a:lnSpc>
              <a:spcBef>
                <a:spcPts val="0"/>
              </a:spcBef>
              <a:spcAft>
                <a:spcPts val="0"/>
              </a:spcAft>
              <a:buClr>
                <a:srgbClr val="000000"/>
              </a:buClr>
              <a:buSzPts val="1600"/>
              <a:buNone/>
            </a:pPr>
            <a:endParaRPr sz="2800" dirty="0">
              <a:solidFill>
                <a:srgbClr val="000000"/>
              </a:solidFill>
              <a:latin typeface="Arial" panose="020B0604020202020204" pitchFamily="34" charset="0"/>
              <a:ea typeface="Arial"/>
              <a:cs typeface="Arial" panose="020B0604020202020204" pitchFamily="34" charset="0"/>
              <a:sym typeface="Arial"/>
            </a:endParaRPr>
          </a:p>
          <a:p>
            <a:pPr marL="127000" marR="0" lvl="0" indent="0" algn="l" rtl="0">
              <a:lnSpc>
                <a:spcPct val="100000"/>
              </a:lnSpc>
              <a:spcBef>
                <a:spcPts val="0"/>
              </a:spcBef>
              <a:spcAft>
                <a:spcPts val="0"/>
              </a:spcAft>
              <a:buClr>
                <a:srgbClr val="000000"/>
              </a:buClr>
              <a:buSzPts val="1600"/>
              <a:buNone/>
            </a:pPr>
            <a:endParaRPr sz="1600" dirty="0">
              <a:latin typeface="Calibri"/>
              <a:ea typeface="Calibri"/>
              <a:cs typeface="Calibri"/>
              <a:sym typeface="Calibri"/>
            </a:endParaRPr>
          </a:p>
          <a:p>
            <a:pPr marL="457200" lvl="1" indent="0" algn="l" rtl="0">
              <a:lnSpc>
                <a:spcPct val="100000"/>
              </a:lnSpc>
              <a:spcBef>
                <a:spcPts val="0"/>
              </a:spcBef>
              <a:spcAft>
                <a:spcPts val="0"/>
              </a:spcAft>
              <a:buClr>
                <a:srgbClr val="3F3F3F"/>
              </a:buClr>
              <a:buSzPts val="1680"/>
              <a:buNone/>
            </a:pPr>
            <a:endParaRPr b="1" dirty="0">
              <a:solidFill>
                <a:srgbClr val="3F3F3F"/>
              </a:solidFill>
              <a:latin typeface="Arial"/>
              <a:ea typeface="Arial"/>
              <a:cs typeface="Arial"/>
              <a:sym typeface="Arial"/>
            </a:endParaRPr>
          </a:p>
        </p:txBody>
      </p:sp>
      <p:sp>
        <p:nvSpPr>
          <p:cNvPr id="191" name="Google Shape;191;p34"/>
          <p:cNvSpPr txBox="1">
            <a:spLocks noGrp="1"/>
          </p:cNvSpPr>
          <p:nvPr>
            <p:ph sz="half" idx="2"/>
          </p:nvPr>
        </p:nvSpPr>
        <p:spPr>
          <a:xfrm>
            <a:off x="6338315" y="2638044"/>
            <a:ext cx="4997556" cy="3101982"/>
          </a:xfrm>
          <a:prstGeom prst="rect">
            <a:avLst/>
          </a:prstGeom>
          <a:noFill/>
          <a:ln>
            <a:noFill/>
          </a:ln>
        </p:spPr>
        <p:txBody>
          <a:bodyPr spcFirstLastPara="1" wrap="square" lIns="91425" tIns="45700" rIns="91425" bIns="45700" anchor="t" anchorCtr="0">
            <a:normAutofit fontScale="92500" lnSpcReduction="10000"/>
          </a:bodyPr>
          <a:lstStyle/>
          <a:p>
            <a:pPr marL="457200" lvl="0" indent="-228600" algn="l" rtl="0">
              <a:lnSpc>
                <a:spcPct val="100000"/>
              </a:lnSpc>
              <a:spcBef>
                <a:spcPts val="1000"/>
              </a:spcBef>
              <a:spcAft>
                <a:spcPts val="0"/>
              </a:spcAft>
              <a:buClr>
                <a:schemeClr val="dk2"/>
              </a:buClr>
              <a:buSzPts val="1260"/>
              <a:buNone/>
            </a:pPr>
            <a:endParaRPr dirty="0"/>
          </a:p>
        </p:txBody>
      </p:sp>
      <p:pic>
        <p:nvPicPr>
          <p:cNvPr id="192" name="Google Shape;192;p34"/>
          <p:cNvPicPr preferRelativeResize="0"/>
          <p:nvPr/>
        </p:nvPicPr>
        <p:blipFill rotWithShape="1">
          <a:blip r:embed="rId5">
            <a:alphaModFix/>
          </a:blip>
          <a:srcRect/>
          <a:stretch/>
        </p:blipFill>
        <p:spPr>
          <a:xfrm>
            <a:off x="6629400" y="2225195"/>
            <a:ext cx="4477870" cy="3101982"/>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4D3C3"/>
        </a:solidFill>
        <a:effectLst/>
      </p:bgPr>
    </p:bg>
    <p:spTree>
      <p:nvGrpSpPr>
        <p:cNvPr id="1" name="Shape 197"/>
        <p:cNvGrpSpPr/>
        <p:nvPr/>
      </p:nvGrpSpPr>
      <p:grpSpPr>
        <a:xfrm>
          <a:off x="0" y="0"/>
          <a:ext cx="0" cy="0"/>
          <a:chOff x="0" y="0"/>
          <a:chExt cx="0" cy="0"/>
        </a:xfrm>
      </p:grpSpPr>
      <p:pic>
        <p:nvPicPr>
          <p:cNvPr id="198" name="Google Shape;198;p35"/>
          <p:cNvPicPr preferRelativeResize="0"/>
          <p:nvPr/>
        </p:nvPicPr>
        <p:blipFill rotWithShape="1">
          <a:blip r:embed="rId4">
            <a:alphaModFix amt="20000"/>
          </a:blip>
          <a:srcRect t="18764" r="44468" b="18764"/>
          <a:stretch/>
        </p:blipFill>
        <p:spPr>
          <a:xfrm>
            <a:off x="6096001" y="-1"/>
            <a:ext cx="6096000" cy="6858001"/>
          </a:xfrm>
          <a:prstGeom prst="rect">
            <a:avLst/>
          </a:prstGeom>
          <a:noFill/>
          <a:ln>
            <a:noFill/>
          </a:ln>
        </p:spPr>
      </p:pic>
      <p:sp>
        <p:nvSpPr>
          <p:cNvPr id="199" name="Google Shape;199;p35"/>
          <p:cNvSpPr txBox="1">
            <a:spLocks noGrp="1"/>
          </p:cNvSpPr>
          <p:nvPr>
            <p:ph type="title"/>
          </p:nvPr>
        </p:nvSpPr>
        <p:spPr>
          <a:xfrm>
            <a:off x="954740" y="216568"/>
            <a:ext cx="9006123" cy="1082843"/>
          </a:xfrm>
          <a:prstGeom prst="rect">
            <a:avLst/>
          </a:prstGeom>
          <a:noFill/>
          <a:ln>
            <a:noFill/>
          </a:ln>
        </p:spPr>
        <p:txBody>
          <a:bodyPr spcFirstLastPara="1" wrap="square" lIns="91425" tIns="45700" rIns="91425" bIns="45700" anchor="b" anchorCtr="0">
            <a:noAutofit/>
          </a:bodyPr>
          <a:lstStyle/>
          <a:p>
            <a:pPr algn="l">
              <a:spcBef>
                <a:spcPts val="0"/>
              </a:spcBef>
              <a:buClr>
                <a:schemeClr val="dk2"/>
              </a:buClr>
              <a:buSzPts val="3200"/>
            </a:pPr>
            <a:r>
              <a:rPr lang="en-US" sz="4000" b="1" dirty="0">
                <a:solidFill>
                  <a:srgbClr val="3F3F3F"/>
                </a:solidFill>
                <a:latin typeface="Arial" panose="020B0604020202020204" pitchFamily="34" charset="0"/>
                <a:cs typeface="Arial" panose="020B0604020202020204" pitchFamily="34" charset="0"/>
                <a:sym typeface="Arial"/>
              </a:rPr>
              <a:t>What is covered by </a:t>
            </a:r>
            <a:r>
              <a:rPr lang="en-US" sz="4000" b="1" dirty="0" err="1">
                <a:solidFill>
                  <a:srgbClr val="3F3F3F"/>
                </a:solidFill>
                <a:latin typeface="Arial" panose="020B0604020202020204" pitchFamily="34" charset="0"/>
                <a:cs typeface="Arial" panose="020B0604020202020204" pitchFamily="34" charset="0"/>
                <a:sym typeface="Arial"/>
              </a:rPr>
              <a:t>ira</a:t>
            </a:r>
            <a:r>
              <a:rPr lang="en-US" sz="4000" b="1" dirty="0">
                <a:solidFill>
                  <a:srgbClr val="3F3F3F"/>
                </a:solidFill>
                <a:latin typeface="Arial" panose="020B0604020202020204" pitchFamily="34" charset="0"/>
                <a:cs typeface="Arial" panose="020B0604020202020204" pitchFamily="34" charset="0"/>
                <a:sym typeface="Arial"/>
              </a:rPr>
              <a:t>? </a:t>
            </a:r>
            <a:endParaRPr sz="4000" b="1" dirty="0">
              <a:latin typeface="Arial" panose="020B0604020202020204" pitchFamily="34" charset="0"/>
              <a:cs typeface="Arial" panose="020B0604020202020204" pitchFamily="34" charset="0"/>
            </a:endParaRPr>
          </a:p>
        </p:txBody>
      </p:sp>
      <p:sp>
        <p:nvSpPr>
          <p:cNvPr id="200" name="Google Shape;200;p35"/>
          <p:cNvSpPr txBox="1">
            <a:spLocks noGrp="1"/>
          </p:cNvSpPr>
          <p:nvPr>
            <p:ph idx="1"/>
          </p:nvPr>
        </p:nvSpPr>
        <p:spPr>
          <a:xfrm>
            <a:off x="209863" y="1699013"/>
            <a:ext cx="10582464" cy="4821707"/>
          </a:xfrm>
          <a:prstGeom prst="rect">
            <a:avLst/>
          </a:prstGeom>
          <a:noFill/>
          <a:ln>
            <a:noFill/>
          </a:ln>
        </p:spPr>
        <p:txBody>
          <a:bodyPr spcFirstLastPara="1" wrap="square" lIns="91425" tIns="45700" rIns="91425" bIns="45700" anchor="t" anchorCtr="0">
            <a:normAutofit/>
          </a:bodyPr>
          <a:lstStyle/>
          <a:p>
            <a:pPr marL="1143000" lvl="1" indent="-457200">
              <a:spcBef>
                <a:spcPts val="0"/>
              </a:spcBef>
              <a:buClr>
                <a:srgbClr val="3F3F3F"/>
              </a:buClr>
              <a:buSzPts val="1680"/>
              <a:buFont typeface="Wingdings" pitchFamily="2" charset="2"/>
              <a:buChar char="Ø"/>
            </a:pPr>
            <a:r>
              <a:rPr lang="en-US" sz="2800" b="1" dirty="0">
                <a:ea typeface="Calibri"/>
                <a:cs typeface="Arial" panose="020B0604020202020204" pitchFamily="34" charset="0"/>
                <a:sym typeface="Calibri"/>
              </a:rPr>
              <a:t>Residential and non-profit energy efficiency upgrades </a:t>
            </a:r>
            <a:endParaRPr lang="en-US" sz="2800" b="1" dirty="0">
              <a:cs typeface="Arial" panose="020B0604020202020204" pitchFamily="34" charset="0"/>
              <a:sym typeface="Calibri"/>
            </a:endParaRPr>
          </a:p>
          <a:p>
            <a:pPr marL="1600200" lvl="3" indent="-457200">
              <a:spcBef>
                <a:spcPts val="0"/>
              </a:spcBef>
              <a:buClr>
                <a:srgbClr val="3F3F3F"/>
              </a:buClr>
              <a:buSzPts val="1680"/>
              <a:buFont typeface="Wingdings" pitchFamily="2" charset="2"/>
              <a:buChar char="Ø"/>
            </a:pPr>
            <a:r>
              <a:rPr lang="en-US" sz="2800" dirty="0">
                <a:ea typeface="Calibri"/>
                <a:cs typeface="Arial" panose="020B0604020202020204" pitchFamily="34" charset="0"/>
                <a:sym typeface="Calibri"/>
              </a:rPr>
              <a:t>Insulation, doors/windows</a:t>
            </a:r>
          </a:p>
          <a:p>
            <a:pPr marL="1600200" lvl="3" indent="-457200">
              <a:spcBef>
                <a:spcPts val="0"/>
              </a:spcBef>
              <a:buClr>
                <a:srgbClr val="3F3F3F"/>
              </a:buClr>
              <a:buSzPts val="1680"/>
              <a:buFont typeface="Wingdings" pitchFamily="2" charset="2"/>
              <a:buChar char="Ø"/>
            </a:pPr>
            <a:r>
              <a:rPr lang="en-US" sz="2800" dirty="0">
                <a:ea typeface="Calibri"/>
                <a:cs typeface="Arial" panose="020B0604020202020204" pitchFamily="34" charset="0"/>
                <a:sym typeface="Calibri"/>
              </a:rPr>
              <a:t>Appliances (heat pump water heater, furnaces/air conditioner, dryer, stove) </a:t>
            </a:r>
          </a:p>
          <a:p>
            <a:pPr marL="1600200" lvl="3" indent="-457200">
              <a:spcBef>
                <a:spcPts val="0"/>
              </a:spcBef>
              <a:buClr>
                <a:srgbClr val="3F3F3F"/>
              </a:buClr>
              <a:buSzPts val="1680"/>
              <a:buFont typeface="Wingdings" pitchFamily="2" charset="2"/>
              <a:buChar char="Ø"/>
            </a:pPr>
            <a:r>
              <a:rPr lang="en-US" sz="2800" dirty="0">
                <a:ea typeface="Calibri"/>
                <a:cs typeface="Arial" panose="020B0604020202020204" pitchFamily="34" charset="0"/>
                <a:sym typeface="Calibri"/>
              </a:rPr>
              <a:t>Must be energy efficient certified (keep paperwork!)</a:t>
            </a:r>
          </a:p>
          <a:p>
            <a:pPr marL="1600200" lvl="3" indent="-457200">
              <a:spcBef>
                <a:spcPts val="0"/>
              </a:spcBef>
              <a:buClr>
                <a:srgbClr val="3F3F3F"/>
              </a:buClr>
              <a:buSzPts val="1680"/>
              <a:buFont typeface="Wingdings" pitchFamily="2" charset="2"/>
              <a:buChar char="Ø"/>
            </a:pPr>
            <a:r>
              <a:rPr lang="en-US" sz="2800" dirty="0">
                <a:ea typeface="Calibri"/>
                <a:cs typeface="Arial" panose="020B0604020202020204" pitchFamily="34" charset="0"/>
                <a:sym typeface="Calibri"/>
              </a:rPr>
              <a:t>30% tax credits, annual limits ($1,200 for home improvements; $2,000 for some appliances), repeatable every year</a:t>
            </a:r>
          </a:p>
          <a:p>
            <a:pPr marL="1828800" lvl="3" indent="-457200" algn="l" rtl="0">
              <a:lnSpc>
                <a:spcPct val="100000"/>
              </a:lnSpc>
              <a:spcBef>
                <a:spcPts val="0"/>
              </a:spcBef>
              <a:spcAft>
                <a:spcPts val="0"/>
              </a:spcAft>
              <a:buClr>
                <a:srgbClr val="3F3F3F"/>
              </a:buClr>
              <a:buSzPts val="1680"/>
              <a:buFont typeface="Wingdings" pitchFamily="2" charset="2"/>
              <a:buChar char="Ø"/>
            </a:pPr>
            <a:endParaRPr sz="2800" dirty="0">
              <a:ea typeface="Calibri"/>
              <a:cs typeface="Arial" panose="020B0604020202020204" pitchFamily="34" charset="0"/>
              <a:sym typeface="Calibri"/>
            </a:endParaRPr>
          </a:p>
          <a:p>
            <a:pPr marL="1143000" lvl="1" indent="-457200">
              <a:spcBef>
                <a:spcPts val="0"/>
              </a:spcBef>
              <a:buClr>
                <a:srgbClr val="3F3F3F"/>
              </a:buClr>
              <a:buSzPts val="1680"/>
              <a:buFont typeface="Wingdings" pitchFamily="2" charset="2"/>
              <a:buChar char="Ø"/>
            </a:pPr>
            <a:r>
              <a:rPr lang="en-US" sz="2800" dirty="0">
                <a:ea typeface="Calibri"/>
                <a:cs typeface="Arial" panose="020B0604020202020204" pitchFamily="34" charset="0"/>
                <a:sym typeface="Calibri"/>
              </a:rPr>
              <a:t>$150 toward cost of energy audit</a:t>
            </a:r>
            <a:endParaRPr sz="2800" dirty="0">
              <a:ea typeface="Calibri"/>
              <a:cs typeface="Arial" panose="020B0604020202020204" pitchFamily="34" charset="0"/>
              <a:sym typeface="Calibri"/>
            </a:endParaRPr>
          </a:p>
          <a:p>
            <a:pPr marL="1143000" lvl="2" indent="-121919" algn="l" rtl="0">
              <a:lnSpc>
                <a:spcPct val="100000"/>
              </a:lnSpc>
              <a:spcBef>
                <a:spcPts val="0"/>
              </a:spcBef>
              <a:spcAft>
                <a:spcPts val="0"/>
              </a:spcAft>
              <a:buClr>
                <a:srgbClr val="3F3F3F"/>
              </a:buClr>
              <a:buSzPts val="1680"/>
              <a:buNone/>
            </a:pPr>
            <a:endParaRPr sz="1600" dirty="0">
              <a:latin typeface="Calibri"/>
              <a:ea typeface="Calibri"/>
              <a:cs typeface="Calibri"/>
              <a:sym typeface="Calibri"/>
            </a:endParaRPr>
          </a:p>
          <a:p>
            <a:pPr marL="457200" lvl="1" indent="0" algn="l" rtl="0">
              <a:lnSpc>
                <a:spcPct val="100000"/>
              </a:lnSpc>
              <a:spcBef>
                <a:spcPts val="0"/>
              </a:spcBef>
              <a:spcAft>
                <a:spcPts val="0"/>
              </a:spcAft>
              <a:buClr>
                <a:srgbClr val="3F3F3F"/>
              </a:buClr>
              <a:buSzPts val="1680"/>
              <a:buNone/>
            </a:pPr>
            <a:endParaRPr b="1" dirty="0">
              <a:solidFill>
                <a:srgbClr val="3F3F3F"/>
              </a:solidFill>
              <a:latin typeface="Arial"/>
              <a:ea typeface="Arial"/>
              <a:cs typeface="Arial"/>
              <a:sym typeface="Arial"/>
            </a:endParaRPr>
          </a:p>
        </p:txBody>
      </p:sp>
      <p:pic>
        <p:nvPicPr>
          <p:cNvPr id="201" name="Google Shape;201;p35" descr="Logo&#10;&#10;Description automatically generated"/>
          <p:cNvPicPr preferRelativeResize="0"/>
          <p:nvPr/>
        </p:nvPicPr>
        <p:blipFill rotWithShape="1">
          <a:blip r:embed="rId5">
            <a:alphaModFix/>
          </a:blip>
          <a:srcRect/>
          <a:stretch/>
        </p:blipFill>
        <p:spPr>
          <a:xfrm>
            <a:off x="9922605" y="-399603"/>
            <a:ext cx="2743200" cy="2743200"/>
          </a:xfrm>
          <a:prstGeom prst="rect">
            <a:avLst/>
          </a:prstGeom>
          <a:noFill/>
          <a:ln>
            <a:noFill/>
          </a:ln>
        </p:spPr>
      </p:pic>
    </p:spTree>
    <p:extLst>
      <p:ext uri="{BB962C8B-B14F-4D97-AF65-F5344CB8AC3E}">
        <p14:creationId xmlns:p14="http://schemas.microsoft.com/office/powerpoint/2010/main" val="3829415484"/>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4D3C3"/>
        </a:solidFill>
        <a:effectLst/>
      </p:bgPr>
    </p:bg>
    <p:spTree>
      <p:nvGrpSpPr>
        <p:cNvPr id="1" name="Shape 215"/>
        <p:cNvGrpSpPr/>
        <p:nvPr/>
      </p:nvGrpSpPr>
      <p:grpSpPr>
        <a:xfrm>
          <a:off x="0" y="0"/>
          <a:ext cx="0" cy="0"/>
          <a:chOff x="0" y="0"/>
          <a:chExt cx="0" cy="0"/>
        </a:xfrm>
      </p:grpSpPr>
      <p:pic>
        <p:nvPicPr>
          <p:cNvPr id="216" name="Google Shape;216;p37"/>
          <p:cNvPicPr preferRelativeResize="0"/>
          <p:nvPr/>
        </p:nvPicPr>
        <p:blipFill rotWithShape="1">
          <a:blip r:embed="rId4">
            <a:alphaModFix amt="20000"/>
          </a:blip>
          <a:srcRect t="18764" r="44468" b="18764"/>
          <a:stretch/>
        </p:blipFill>
        <p:spPr>
          <a:xfrm>
            <a:off x="6192983" y="34636"/>
            <a:ext cx="6096000" cy="6858001"/>
          </a:xfrm>
          <a:prstGeom prst="rect">
            <a:avLst/>
          </a:prstGeom>
          <a:noFill/>
          <a:ln>
            <a:noFill/>
          </a:ln>
        </p:spPr>
      </p:pic>
      <p:sp>
        <p:nvSpPr>
          <p:cNvPr id="217" name="Google Shape;217;p37"/>
          <p:cNvSpPr txBox="1">
            <a:spLocks noGrp="1"/>
          </p:cNvSpPr>
          <p:nvPr>
            <p:ph type="title"/>
          </p:nvPr>
        </p:nvSpPr>
        <p:spPr>
          <a:xfrm>
            <a:off x="757989" y="264696"/>
            <a:ext cx="9202875" cy="101065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Arial"/>
              <a:buNone/>
            </a:pPr>
            <a:r>
              <a:rPr lang="en-US" sz="4000" b="1" dirty="0">
                <a:latin typeface="Arial"/>
                <a:ea typeface="Arial"/>
                <a:cs typeface="Arial"/>
                <a:sym typeface="Arial"/>
              </a:rPr>
              <a:t>INFLATION REDUCTION ACT</a:t>
            </a:r>
            <a:endParaRPr sz="4000" b="1" dirty="0"/>
          </a:p>
        </p:txBody>
      </p:sp>
      <p:sp>
        <p:nvSpPr>
          <p:cNvPr id="218" name="Google Shape;218;p37"/>
          <p:cNvSpPr txBox="1">
            <a:spLocks noGrp="1"/>
          </p:cNvSpPr>
          <p:nvPr>
            <p:ph idx="1"/>
          </p:nvPr>
        </p:nvSpPr>
        <p:spPr>
          <a:xfrm>
            <a:off x="372979" y="1540044"/>
            <a:ext cx="9587886" cy="5053259"/>
          </a:xfrm>
          <a:prstGeom prst="rect">
            <a:avLst/>
          </a:prstGeom>
          <a:noFill/>
          <a:ln>
            <a:noFill/>
          </a:ln>
        </p:spPr>
        <p:txBody>
          <a:bodyPr spcFirstLastPara="1" wrap="square" lIns="91425" tIns="45700" rIns="91425" bIns="45700" anchor="t" anchorCtr="0">
            <a:normAutofit/>
          </a:bodyPr>
          <a:lstStyle/>
          <a:p>
            <a:pPr marL="914400" lvl="2" indent="0" algn="l" rtl="0">
              <a:lnSpc>
                <a:spcPct val="100000"/>
              </a:lnSpc>
              <a:spcBef>
                <a:spcPts val="0"/>
              </a:spcBef>
              <a:spcAft>
                <a:spcPts val="0"/>
              </a:spcAft>
              <a:buClr>
                <a:srgbClr val="3F3F3F"/>
              </a:buClr>
              <a:buSzPts val="1680"/>
              <a:buNone/>
            </a:pPr>
            <a:endParaRPr sz="1600" dirty="0">
              <a:latin typeface="Calibri"/>
              <a:ea typeface="Calibri"/>
              <a:cs typeface="Calibri"/>
              <a:sym typeface="Calibri"/>
            </a:endParaRPr>
          </a:p>
          <a:p>
            <a:pPr marL="457200" lvl="1" indent="0" algn="l" rtl="0">
              <a:lnSpc>
                <a:spcPct val="100000"/>
              </a:lnSpc>
              <a:spcBef>
                <a:spcPts val="0"/>
              </a:spcBef>
              <a:spcAft>
                <a:spcPts val="0"/>
              </a:spcAft>
              <a:buClr>
                <a:srgbClr val="3F3F3F"/>
              </a:buClr>
              <a:buSzPts val="1680"/>
              <a:buNone/>
            </a:pPr>
            <a:r>
              <a:rPr lang="en-US" sz="3000" b="1" dirty="0">
                <a:solidFill>
                  <a:srgbClr val="3F3F3F"/>
                </a:solidFill>
                <a:latin typeface="Arial" panose="020B0604020202020204" pitchFamily="34" charset="0"/>
                <a:ea typeface="Arial"/>
                <a:cs typeface="Arial" panose="020B0604020202020204" pitchFamily="34" charset="0"/>
                <a:sym typeface="Arial"/>
              </a:rPr>
              <a:t>  Electric Vehicles and qualifying plugin Hybrids</a:t>
            </a:r>
            <a:endParaRPr sz="3000"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SzPts val="1260"/>
              <a:buNone/>
            </a:pPr>
            <a:endParaRPr sz="3000" dirty="0">
              <a:latin typeface="Arial" panose="020B0604020202020204" pitchFamily="34" charset="0"/>
              <a:ea typeface="Calibri"/>
              <a:cs typeface="Arial" panose="020B0604020202020204" pitchFamily="34" charset="0"/>
              <a:sym typeface="Calibri"/>
            </a:endParaRPr>
          </a:p>
          <a:p>
            <a:pPr marL="171450" lvl="0" indent="-171450" algn="l" rtl="0">
              <a:lnSpc>
                <a:spcPct val="100000"/>
              </a:lnSpc>
              <a:spcBef>
                <a:spcPts val="0"/>
              </a:spcBef>
              <a:spcAft>
                <a:spcPts val="0"/>
              </a:spcAft>
              <a:buSzPts val="1260"/>
              <a:buChar char="•"/>
            </a:pPr>
            <a:r>
              <a:rPr lang="en-US" sz="2800" b="1" dirty="0">
                <a:latin typeface="Arial" panose="020B0604020202020204" pitchFamily="34" charset="0"/>
                <a:ea typeface="Calibri"/>
                <a:cs typeface="Arial" panose="020B0604020202020204" pitchFamily="34" charset="0"/>
                <a:sym typeface="Calibri"/>
              </a:rPr>
              <a:t>New</a:t>
            </a:r>
            <a:r>
              <a:rPr lang="en-US" sz="2800" dirty="0">
                <a:latin typeface="Arial" panose="020B0604020202020204" pitchFamily="34" charset="0"/>
                <a:ea typeface="Calibri"/>
                <a:cs typeface="Arial" panose="020B0604020202020204" pitchFamily="34" charset="0"/>
                <a:sym typeface="Calibri"/>
              </a:rPr>
              <a:t>: $7500 tax credit – 2024 point of sale – made in US</a:t>
            </a:r>
          </a:p>
          <a:p>
            <a:pPr marL="914400" marR="0" lvl="1" indent="-457200" algn="l" defTabSz="914400" rtl="0" eaLnBrk="1" fontAlgn="auto" latinLnBrk="0" hangingPunct="1">
              <a:lnSpc>
                <a:spcPct val="100000"/>
              </a:lnSpc>
              <a:spcBef>
                <a:spcPts val="0"/>
              </a:spcBef>
              <a:spcAft>
                <a:spcPts val="0"/>
              </a:spcAft>
              <a:buClr>
                <a:srgbClr val="293737"/>
              </a:buClr>
              <a:buSzPts val="1260"/>
              <a:buFont typeface="Wingdings" pitchFamily="2" charset="2"/>
              <a:buChar char="Ø"/>
              <a:tabLst/>
              <a:defRPr/>
            </a:pPr>
            <a:r>
              <a:rPr kumimoji="0" lang="en-US" sz="2800" b="0" i="0" u="none" strike="noStrike" kern="0" cap="none" spc="0" normalizeH="0" baseline="0" noProof="0" dirty="0">
                <a:ln>
                  <a:noFill/>
                </a:ln>
                <a:solidFill>
                  <a:srgbClr val="293737"/>
                </a:solidFill>
                <a:effectLst/>
                <a:uLnTx/>
                <a:uFillTx/>
                <a:latin typeface="Arial" panose="020B0604020202020204" pitchFamily="34" charset="0"/>
                <a:ea typeface="Calibri"/>
                <a:cs typeface="Arial" panose="020B0604020202020204" pitchFamily="34" charset="0"/>
                <a:sym typeface="Calibri"/>
              </a:rPr>
              <a:t>Example: </a:t>
            </a:r>
            <a:r>
              <a:rPr lang="en-US" sz="2800" dirty="0">
                <a:solidFill>
                  <a:srgbClr val="293737"/>
                </a:solidFill>
                <a:latin typeface="Arial" panose="020B0604020202020204" pitchFamily="34" charset="0"/>
                <a:cs typeface="Arial" panose="020B0604020202020204" pitchFamily="34" charset="0"/>
                <a:sym typeface="Calibri"/>
              </a:rPr>
              <a:t>Chevy Bolt $26,500 —&gt; $19,000</a:t>
            </a:r>
          </a:p>
          <a:p>
            <a:pPr marL="914400" marR="0" lvl="1" indent="-457200" algn="l" defTabSz="914400" rtl="0" eaLnBrk="1" fontAlgn="auto" latinLnBrk="0" hangingPunct="1">
              <a:lnSpc>
                <a:spcPct val="100000"/>
              </a:lnSpc>
              <a:spcBef>
                <a:spcPts val="0"/>
              </a:spcBef>
              <a:spcAft>
                <a:spcPts val="0"/>
              </a:spcAft>
              <a:buClr>
                <a:srgbClr val="293737"/>
              </a:buClr>
              <a:buSzPts val="1260"/>
              <a:buFont typeface="Wingdings" pitchFamily="2" charset="2"/>
              <a:buChar char="Ø"/>
              <a:tabLst/>
              <a:defRPr/>
            </a:pPr>
            <a:r>
              <a:rPr kumimoji="0" lang="en-US" sz="2800" b="0" i="0" u="none" strike="noStrike" kern="0" cap="none" spc="0" normalizeH="0" baseline="0" noProof="0" dirty="0">
                <a:ln>
                  <a:noFill/>
                </a:ln>
                <a:solidFill>
                  <a:srgbClr val="293737"/>
                </a:solidFill>
                <a:effectLst/>
                <a:uLnTx/>
                <a:uFillTx/>
                <a:latin typeface="Arial" panose="020B0604020202020204" pitchFamily="34" charset="0"/>
                <a:cs typeface="Arial" panose="020B0604020202020204" pitchFamily="34" charset="0"/>
                <a:sym typeface="Sorts Mill Goudy"/>
              </a:rPr>
              <a:t>Price &lt;$55,000</a:t>
            </a:r>
          </a:p>
          <a:p>
            <a:pPr marL="914400" marR="0" lvl="1" indent="-457200" algn="l" defTabSz="914400" rtl="0" eaLnBrk="1" fontAlgn="auto" latinLnBrk="0" hangingPunct="1">
              <a:lnSpc>
                <a:spcPct val="100000"/>
              </a:lnSpc>
              <a:spcBef>
                <a:spcPts val="0"/>
              </a:spcBef>
              <a:spcAft>
                <a:spcPts val="0"/>
              </a:spcAft>
              <a:buClr>
                <a:srgbClr val="293737"/>
              </a:buClr>
              <a:buSzPts val="1260"/>
              <a:buFont typeface="Wingdings" pitchFamily="2" charset="2"/>
              <a:buChar char="Ø"/>
              <a:tabLst/>
              <a:defRPr/>
            </a:pPr>
            <a:r>
              <a:rPr kumimoji="0" lang="en-US" sz="2800" b="0" i="0" u="none" strike="noStrike" kern="0" cap="none" spc="0" normalizeH="0" baseline="0" noProof="0" dirty="0">
                <a:ln>
                  <a:noFill/>
                </a:ln>
                <a:solidFill>
                  <a:srgbClr val="293737"/>
                </a:solidFill>
                <a:effectLst/>
                <a:uLnTx/>
                <a:uFillTx/>
                <a:latin typeface="Arial" panose="020B0604020202020204" pitchFamily="34" charset="0"/>
                <a:cs typeface="Arial" panose="020B0604020202020204" pitchFamily="34" charset="0"/>
                <a:sym typeface="Sorts Mill Goudy"/>
              </a:rPr>
              <a:t>Income cap $300,000 (married)</a:t>
            </a:r>
          </a:p>
          <a:p>
            <a:pPr marL="171450" lvl="0" indent="-171450" algn="l" rtl="0">
              <a:lnSpc>
                <a:spcPct val="100000"/>
              </a:lnSpc>
              <a:spcBef>
                <a:spcPts val="0"/>
              </a:spcBef>
              <a:spcAft>
                <a:spcPts val="0"/>
              </a:spcAft>
              <a:buSzPts val="1260"/>
              <a:buChar char="•"/>
            </a:pPr>
            <a:endParaRPr lang="en-US" sz="2800" dirty="0">
              <a:latin typeface="Arial" panose="020B0604020202020204" pitchFamily="34" charset="0"/>
              <a:ea typeface="Calibri"/>
              <a:cs typeface="Arial" panose="020B0604020202020204" pitchFamily="34" charset="0"/>
              <a:sym typeface="Calibri"/>
            </a:endParaRPr>
          </a:p>
          <a:p>
            <a:pPr marL="171450" lvl="0" indent="-171450" algn="l" rtl="0">
              <a:lnSpc>
                <a:spcPct val="100000"/>
              </a:lnSpc>
              <a:spcBef>
                <a:spcPts val="0"/>
              </a:spcBef>
              <a:spcAft>
                <a:spcPts val="0"/>
              </a:spcAft>
              <a:buSzPts val="1260"/>
              <a:buChar char="•"/>
            </a:pPr>
            <a:r>
              <a:rPr lang="en-US" sz="2800" b="1" dirty="0">
                <a:latin typeface="Arial" panose="020B0604020202020204" pitchFamily="34" charset="0"/>
                <a:ea typeface="Calibri"/>
                <a:cs typeface="Arial" panose="020B0604020202020204" pitchFamily="34" charset="0"/>
                <a:sym typeface="Calibri"/>
              </a:rPr>
              <a:t>Used cars</a:t>
            </a:r>
            <a:r>
              <a:rPr lang="en-US" sz="2800" dirty="0">
                <a:latin typeface="Arial" panose="020B0604020202020204" pitchFamily="34" charset="0"/>
                <a:ea typeface="Calibri"/>
                <a:cs typeface="Arial" panose="020B0604020202020204" pitchFamily="34" charset="0"/>
                <a:sym typeface="Calibri"/>
              </a:rPr>
              <a:t>: $4,000 tax credit; must be:</a:t>
            </a:r>
          </a:p>
          <a:p>
            <a:pPr marL="171450" lvl="0" indent="-171450" algn="l" rtl="0">
              <a:lnSpc>
                <a:spcPct val="100000"/>
              </a:lnSpc>
              <a:spcBef>
                <a:spcPts val="0"/>
              </a:spcBef>
              <a:spcAft>
                <a:spcPts val="0"/>
              </a:spcAft>
              <a:buSzPts val="1260"/>
              <a:buChar char="•"/>
            </a:pPr>
            <a:r>
              <a:rPr lang="en-US" sz="2800" dirty="0">
                <a:latin typeface="Arial" panose="020B0604020202020204" pitchFamily="34" charset="0"/>
                <a:ea typeface="Calibri"/>
                <a:cs typeface="Arial" panose="020B0604020202020204" pitchFamily="34" charset="0"/>
                <a:sym typeface="Calibri"/>
              </a:rPr>
              <a:t>one owner, &gt;2 years old, dealer, &lt;$25,000 </a:t>
            </a:r>
          </a:p>
          <a:p>
            <a:pPr marL="171450" lvl="0" indent="-171450" algn="l" rtl="0">
              <a:lnSpc>
                <a:spcPct val="100000"/>
              </a:lnSpc>
              <a:spcBef>
                <a:spcPts val="0"/>
              </a:spcBef>
              <a:spcAft>
                <a:spcPts val="0"/>
              </a:spcAft>
              <a:buSzPts val="1260"/>
              <a:buChar char="•"/>
            </a:pPr>
            <a:r>
              <a:rPr lang="en-US" sz="2800" dirty="0">
                <a:latin typeface="Arial" panose="020B0604020202020204" pitchFamily="34" charset="0"/>
                <a:cs typeface="Arial" panose="020B0604020202020204" pitchFamily="34" charset="0"/>
                <a:sym typeface="Calibri"/>
              </a:rPr>
              <a:t>Credit available at point of sale in 2024</a:t>
            </a:r>
            <a:endParaRPr sz="2800" dirty="0">
              <a:latin typeface="Arial" panose="020B0604020202020204" pitchFamily="34" charset="0"/>
              <a:cs typeface="Arial" panose="020B0604020202020204" pitchFamily="34" charset="0"/>
            </a:endParaRPr>
          </a:p>
          <a:p>
            <a:pPr marL="457200" lvl="1" indent="0" algn="l" rtl="0">
              <a:lnSpc>
                <a:spcPct val="100000"/>
              </a:lnSpc>
              <a:spcBef>
                <a:spcPts val="0"/>
              </a:spcBef>
              <a:spcAft>
                <a:spcPts val="0"/>
              </a:spcAft>
              <a:buClr>
                <a:srgbClr val="3F3F3F"/>
              </a:buClr>
              <a:buSzPts val="1680"/>
              <a:buNone/>
            </a:pPr>
            <a:endParaRPr b="1" dirty="0">
              <a:solidFill>
                <a:srgbClr val="3F3F3F"/>
              </a:solidFill>
              <a:latin typeface="Arial"/>
              <a:ea typeface="Arial"/>
              <a:cs typeface="Arial"/>
              <a:sym typeface="Arial"/>
            </a:endParaRPr>
          </a:p>
        </p:txBody>
      </p:sp>
      <p:pic>
        <p:nvPicPr>
          <p:cNvPr id="219" name="Google Shape;219;p37" descr="Logo&#10;&#10;Description automatically generated"/>
          <p:cNvPicPr preferRelativeResize="0"/>
          <p:nvPr/>
        </p:nvPicPr>
        <p:blipFill rotWithShape="1">
          <a:blip r:embed="rId5">
            <a:alphaModFix/>
          </a:blip>
          <a:srcRect/>
          <a:stretch/>
        </p:blipFill>
        <p:spPr>
          <a:xfrm>
            <a:off x="9922605" y="-399603"/>
            <a:ext cx="2743200" cy="2743200"/>
          </a:xfrm>
          <a:prstGeom prst="rect">
            <a:avLst/>
          </a:prstGeom>
          <a:noFill/>
          <a:ln>
            <a:noFill/>
          </a:ln>
        </p:spPr>
      </p:pic>
      <p:pic>
        <p:nvPicPr>
          <p:cNvPr id="2" name="Picture 1">
            <a:extLst>
              <a:ext uri="{FF2B5EF4-FFF2-40B4-BE49-F238E27FC236}">
                <a16:creationId xmlns:a16="http://schemas.microsoft.com/office/drawing/2014/main" id="{B3652FC1-9DCE-9A3E-6F05-7C59D1C00E2E}"/>
              </a:ext>
            </a:extLst>
          </p:cNvPr>
          <p:cNvPicPr>
            <a:picLocks noChangeAspect="1"/>
          </p:cNvPicPr>
          <p:nvPr/>
        </p:nvPicPr>
        <p:blipFill>
          <a:blip r:embed="rId6"/>
          <a:stretch>
            <a:fillRect/>
          </a:stretch>
        </p:blipFill>
        <p:spPr>
          <a:xfrm>
            <a:off x="7301752" y="3714750"/>
            <a:ext cx="4625789" cy="2878554"/>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4D3C3"/>
        </a:solidFill>
        <a:effectLst/>
      </p:bgPr>
    </p:bg>
    <p:spTree>
      <p:nvGrpSpPr>
        <p:cNvPr id="1" name="Shape 132"/>
        <p:cNvGrpSpPr/>
        <p:nvPr/>
      </p:nvGrpSpPr>
      <p:grpSpPr>
        <a:xfrm>
          <a:off x="0" y="0"/>
          <a:ext cx="0" cy="0"/>
          <a:chOff x="0" y="0"/>
          <a:chExt cx="0" cy="0"/>
        </a:xfrm>
      </p:grpSpPr>
      <p:sp>
        <p:nvSpPr>
          <p:cNvPr id="133" name="Google Shape;133;p11"/>
          <p:cNvSpPr txBox="1">
            <a:spLocks noGrp="1"/>
          </p:cNvSpPr>
          <p:nvPr>
            <p:ph type="title"/>
          </p:nvPr>
        </p:nvSpPr>
        <p:spPr>
          <a:xfrm>
            <a:off x="527203" y="359229"/>
            <a:ext cx="9486900" cy="771593"/>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chemeClr val="dk2"/>
              </a:buClr>
              <a:buSzPts val="3200"/>
              <a:buFont typeface="Arial"/>
              <a:buNone/>
            </a:pPr>
            <a:r>
              <a:rPr lang="en-US" sz="4000" b="1" dirty="0">
                <a:latin typeface="Arial"/>
                <a:ea typeface="Arial"/>
                <a:cs typeface="Arial"/>
                <a:sym typeface="Arial"/>
              </a:rPr>
              <a:t>EQUITY</a:t>
            </a:r>
            <a:endParaRPr lang="en-US" sz="4000" dirty="0"/>
          </a:p>
        </p:txBody>
      </p:sp>
      <p:sp>
        <p:nvSpPr>
          <p:cNvPr id="135" name="Google Shape;135;p11"/>
          <p:cNvSpPr txBox="1"/>
          <p:nvPr/>
        </p:nvSpPr>
        <p:spPr>
          <a:xfrm>
            <a:off x="272375" y="1445487"/>
            <a:ext cx="4554064" cy="5053284"/>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100000"/>
              </a:lnSpc>
              <a:spcBef>
                <a:spcPts val="0"/>
              </a:spcBef>
              <a:spcAft>
                <a:spcPts val="0"/>
              </a:spcAft>
              <a:buClr>
                <a:schemeClr val="dk2"/>
              </a:buClr>
              <a:buSzPts val="1680"/>
              <a:buFont typeface="Wingdings" pitchFamily="2" charset="2"/>
              <a:buChar char="Ø"/>
            </a:pPr>
            <a:r>
              <a:rPr lang="en-US" sz="2800" b="1" i="0" u="none" strike="noStrike" cap="none" dirty="0">
                <a:solidFill>
                  <a:schemeClr val="dk2"/>
                </a:solidFill>
                <a:latin typeface="Arial"/>
                <a:ea typeface="Arial"/>
                <a:cs typeface="Arial"/>
                <a:sym typeface="Arial"/>
              </a:rPr>
              <a:t>Energy Cost Burden</a:t>
            </a:r>
            <a:endParaRPr lang="en-US" sz="2800" b="1" i="0" u="none" strike="noStrike" cap="none" dirty="0">
              <a:solidFill>
                <a:srgbClr val="000000"/>
              </a:solidFill>
              <a:latin typeface="Arial"/>
              <a:ea typeface="Arial"/>
              <a:cs typeface="Arial"/>
              <a:sym typeface="Arial"/>
            </a:endParaRPr>
          </a:p>
          <a:p>
            <a:pPr marL="800100" marR="0" lvl="1" indent="-342900" algn="l" rtl="0">
              <a:lnSpc>
                <a:spcPct val="150000"/>
              </a:lnSpc>
              <a:spcBef>
                <a:spcPts val="500"/>
              </a:spcBef>
              <a:spcAft>
                <a:spcPts val="0"/>
              </a:spcAft>
              <a:buClr>
                <a:schemeClr val="dk2"/>
              </a:buClr>
              <a:buSzPts val="1400"/>
              <a:buFont typeface="Wingdings" pitchFamily="2" charset="2"/>
              <a:buChar char="Ø"/>
            </a:pPr>
            <a:r>
              <a:rPr lang="en-US" sz="2400" b="0" i="0" u="none" strike="noStrike" cap="none" dirty="0">
                <a:solidFill>
                  <a:schemeClr val="dk2"/>
                </a:solidFill>
                <a:latin typeface="Arial"/>
                <a:ea typeface="Arial"/>
                <a:cs typeface="Arial"/>
                <a:sym typeface="Arial"/>
              </a:rPr>
              <a:t>3.5% is national average</a:t>
            </a:r>
          </a:p>
          <a:p>
            <a:pPr marL="800100" marR="0" lvl="1" indent="-342900" algn="l" rtl="0">
              <a:lnSpc>
                <a:spcPct val="150000"/>
              </a:lnSpc>
              <a:spcBef>
                <a:spcPts val="500"/>
              </a:spcBef>
              <a:spcAft>
                <a:spcPts val="0"/>
              </a:spcAft>
              <a:buClr>
                <a:schemeClr val="dk2"/>
              </a:buClr>
              <a:buSzPts val="1400"/>
              <a:buFont typeface="Wingdings" pitchFamily="2" charset="2"/>
              <a:buChar char="Ø"/>
            </a:pPr>
            <a:r>
              <a:rPr lang="en-US" sz="2400" b="0" i="0" u="none" strike="noStrike" cap="none" dirty="0">
                <a:solidFill>
                  <a:schemeClr val="dk2"/>
                </a:solidFill>
                <a:latin typeface="Arial"/>
                <a:ea typeface="Arial"/>
                <a:cs typeface="Arial"/>
                <a:sym typeface="Arial"/>
              </a:rPr>
              <a:t>16-20% LMI households</a:t>
            </a:r>
          </a:p>
          <a:p>
            <a:pPr marL="457200" marR="0" lvl="0" indent="-457200" algn="l" rtl="0">
              <a:lnSpc>
                <a:spcPct val="100000"/>
              </a:lnSpc>
              <a:spcBef>
                <a:spcPts val="1000"/>
              </a:spcBef>
              <a:spcAft>
                <a:spcPts val="0"/>
              </a:spcAft>
              <a:buClr>
                <a:schemeClr val="dk2"/>
              </a:buClr>
              <a:buSzPts val="1680"/>
              <a:buFont typeface="Wingdings" pitchFamily="2" charset="2"/>
              <a:buChar char="Ø"/>
            </a:pPr>
            <a:r>
              <a:rPr lang="en-US" sz="2800" b="1" i="0" u="none" strike="noStrike" cap="none" dirty="0">
                <a:solidFill>
                  <a:schemeClr val="dk2"/>
                </a:solidFill>
                <a:latin typeface="Arial" panose="020B0604020202020204" pitchFamily="34" charset="0"/>
                <a:ea typeface="Arial"/>
                <a:cs typeface="Arial" panose="020B0604020202020204" pitchFamily="34" charset="0"/>
                <a:sym typeface="Arial"/>
              </a:rPr>
              <a:t>Health Impacts</a:t>
            </a:r>
            <a:endParaRPr lang="en-US" sz="2800" b="1" dirty="0">
              <a:latin typeface="Arial" panose="020B0604020202020204" pitchFamily="34" charset="0"/>
              <a:cs typeface="Arial" panose="020B0604020202020204" pitchFamily="34" charset="0"/>
            </a:endParaRPr>
          </a:p>
          <a:p>
            <a:pPr marL="800100" marR="0" lvl="1" indent="-342900" algn="l" rtl="0">
              <a:lnSpc>
                <a:spcPct val="150000"/>
              </a:lnSpc>
              <a:spcBef>
                <a:spcPts val="500"/>
              </a:spcBef>
              <a:spcAft>
                <a:spcPts val="0"/>
              </a:spcAft>
              <a:buClr>
                <a:srgbClr val="293737"/>
              </a:buClr>
              <a:buSzPts val="1400"/>
              <a:buFont typeface="Wingdings" pitchFamily="2" charset="2"/>
              <a:buChar char="Ø"/>
            </a:pPr>
            <a:r>
              <a:rPr lang="en-US" sz="2400" b="0" i="0" u="none" strike="noStrike" cap="none" dirty="0">
                <a:solidFill>
                  <a:srgbClr val="293737"/>
                </a:solidFill>
                <a:latin typeface="Arial"/>
                <a:ea typeface="Arial"/>
                <a:cs typeface="Arial"/>
                <a:sym typeface="Arial"/>
              </a:rPr>
              <a:t>Air Quality</a:t>
            </a:r>
            <a:endParaRPr lang="en-US" sz="2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chemeClr val="dk2"/>
              </a:buClr>
              <a:buSzPts val="1680"/>
              <a:buFont typeface="Wingdings" pitchFamily="2" charset="2"/>
              <a:buChar char="Ø"/>
            </a:pPr>
            <a:r>
              <a:rPr lang="en-US" sz="2800" b="1" i="0" u="none" strike="noStrike" cap="none" dirty="0">
                <a:solidFill>
                  <a:schemeClr val="dk2"/>
                </a:solidFill>
                <a:latin typeface="Arial"/>
                <a:ea typeface="Arial"/>
                <a:cs typeface="Arial"/>
                <a:sym typeface="Arial"/>
              </a:rPr>
              <a:t>Environmental burden</a:t>
            </a:r>
          </a:p>
          <a:p>
            <a:pPr marL="800100" marR="0" lvl="1" indent="-342900" algn="l" rtl="0">
              <a:lnSpc>
                <a:spcPct val="150000"/>
              </a:lnSpc>
              <a:spcBef>
                <a:spcPts val="500"/>
              </a:spcBef>
              <a:spcAft>
                <a:spcPts val="0"/>
              </a:spcAft>
              <a:buClr>
                <a:schemeClr val="dk2"/>
              </a:buClr>
              <a:buSzPts val="1400"/>
              <a:buFont typeface="Wingdings" pitchFamily="2" charset="2"/>
              <a:buChar char="Ø"/>
            </a:pPr>
            <a:r>
              <a:rPr lang="en-US" sz="2400" b="0" i="0" u="none" strike="noStrike" cap="none" dirty="0">
                <a:solidFill>
                  <a:schemeClr val="dk2"/>
                </a:solidFill>
                <a:latin typeface="Arial" panose="020B0604020202020204" pitchFamily="34" charset="0"/>
                <a:ea typeface="Arial"/>
                <a:cs typeface="Arial" panose="020B0604020202020204" pitchFamily="34" charset="0"/>
                <a:sym typeface="Arial"/>
              </a:rPr>
              <a:t>Extreme weather</a:t>
            </a:r>
          </a:p>
          <a:p>
            <a:pPr marL="800100" marR="0" lvl="1" indent="-342900" algn="l" rtl="0">
              <a:lnSpc>
                <a:spcPct val="150000"/>
              </a:lnSpc>
              <a:spcBef>
                <a:spcPts val="500"/>
              </a:spcBef>
              <a:spcAft>
                <a:spcPts val="0"/>
              </a:spcAft>
              <a:buClr>
                <a:schemeClr val="dk2"/>
              </a:buClr>
              <a:buSzPts val="1400"/>
              <a:buFont typeface="Wingdings" pitchFamily="2" charset="2"/>
              <a:buChar char="Ø"/>
            </a:pPr>
            <a:r>
              <a:rPr lang="en-US" sz="2400" dirty="0">
                <a:solidFill>
                  <a:schemeClr val="dk2"/>
                </a:solidFill>
                <a:latin typeface="Arial" panose="020B0604020202020204" pitchFamily="34" charset="0"/>
                <a:cs typeface="Arial" panose="020B0604020202020204" pitchFamily="34" charset="0"/>
                <a:sym typeface="Arial"/>
              </a:rPr>
              <a:t>Older, drafty homes</a:t>
            </a:r>
            <a:endParaRPr lang="en-US" sz="2400" dirty="0">
              <a:latin typeface="Arial" panose="020B0604020202020204" pitchFamily="34" charset="0"/>
              <a:cs typeface="Arial" panose="020B0604020202020204" pitchFamily="34" charset="0"/>
            </a:endParaRPr>
          </a:p>
          <a:p>
            <a:pPr marL="685800" marR="0" lvl="0" indent="-139700" algn="l" rtl="0">
              <a:lnSpc>
                <a:spcPct val="150000"/>
              </a:lnSpc>
              <a:spcBef>
                <a:spcPts val="500"/>
              </a:spcBef>
              <a:spcAft>
                <a:spcPts val="0"/>
              </a:spcAft>
              <a:buClr>
                <a:schemeClr val="dk2"/>
              </a:buClr>
              <a:buSzPts val="1400"/>
              <a:buFont typeface="Arial"/>
              <a:buNone/>
            </a:pPr>
            <a:endParaRPr lang="en-US" sz="2000" b="0" i="0" u="none" strike="noStrike" cap="none" dirty="0">
              <a:solidFill>
                <a:schemeClr val="dk2"/>
              </a:solidFill>
              <a:latin typeface="Arial"/>
              <a:ea typeface="Arial"/>
              <a:cs typeface="Arial"/>
              <a:sym typeface="Arial"/>
            </a:endParaRPr>
          </a:p>
          <a:p>
            <a:pPr marL="685800" marR="0" lvl="0" indent="-139700" algn="l" rtl="0">
              <a:lnSpc>
                <a:spcPct val="150000"/>
              </a:lnSpc>
              <a:spcBef>
                <a:spcPts val="500"/>
              </a:spcBef>
              <a:spcAft>
                <a:spcPts val="0"/>
              </a:spcAft>
              <a:buClr>
                <a:schemeClr val="dk2"/>
              </a:buClr>
              <a:buSzPts val="1400"/>
              <a:buFont typeface="Arial"/>
              <a:buNone/>
            </a:pPr>
            <a:endParaRPr lang="en-US" sz="2000" b="0" i="0" u="none" strike="noStrike" cap="none" dirty="0">
              <a:solidFill>
                <a:schemeClr val="dk2"/>
              </a:solidFill>
              <a:latin typeface="Arial"/>
              <a:ea typeface="Arial"/>
              <a:cs typeface="Arial"/>
              <a:sym typeface="Arial"/>
            </a:endParaRPr>
          </a:p>
        </p:txBody>
      </p:sp>
      <p:pic>
        <p:nvPicPr>
          <p:cNvPr id="18" name="Picture 17">
            <a:extLst>
              <a:ext uri="{FF2B5EF4-FFF2-40B4-BE49-F238E27FC236}">
                <a16:creationId xmlns:a16="http://schemas.microsoft.com/office/drawing/2014/main" id="{6F79F8AC-8DD2-EAFF-3A41-6F55CD34FECF}"/>
              </a:ext>
            </a:extLst>
          </p:cNvPr>
          <p:cNvPicPr>
            <a:picLocks noChangeAspect="1"/>
          </p:cNvPicPr>
          <p:nvPr/>
        </p:nvPicPr>
        <p:blipFill>
          <a:blip r:embed="rId4"/>
          <a:stretch>
            <a:fillRect/>
          </a:stretch>
        </p:blipFill>
        <p:spPr>
          <a:xfrm>
            <a:off x="4522591" y="1416165"/>
            <a:ext cx="7142206" cy="4663440"/>
          </a:xfrm>
          <a:prstGeom prst="rect">
            <a:avLst/>
          </a:prstGeom>
        </p:spPr>
      </p:pic>
    </p:spTree>
    <p:extLst>
      <p:ext uri="{BB962C8B-B14F-4D97-AF65-F5344CB8AC3E}">
        <p14:creationId xmlns:p14="http://schemas.microsoft.com/office/powerpoint/2010/main" val="746666751"/>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38" descr="A close up of a logo&#10;&#10;Description automatically generated"/>
          <p:cNvPicPr preferRelativeResize="0"/>
          <p:nvPr/>
        </p:nvPicPr>
        <p:blipFill rotWithShape="1">
          <a:blip r:embed="rId3">
            <a:alphaModFix amt="20000"/>
          </a:blip>
          <a:srcRect l="2580" t="23299" r="2481" b="23299"/>
          <a:stretch/>
        </p:blipFill>
        <p:spPr>
          <a:xfrm>
            <a:off x="0" y="0"/>
            <a:ext cx="12192000" cy="6858000"/>
          </a:xfrm>
          <a:prstGeom prst="rect">
            <a:avLst/>
          </a:prstGeom>
          <a:noFill/>
          <a:ln>
            <a:noFill/>
          </a:ln>
        </p:spPr>
      </p:pic>
      <p:sp>
        <p:nvSpPr>
          <p:cNvPr id="225" name="Google Shape;225;p38"/>
          <p:cNvSpPr txBox="1">
            <a:spLocks noGrp="1"/>
          </p:cNvSpPr>
          <p:nvPr>
            <p:ph type="title"/>
          </p:nvPr>
        </p:nvSpPr>
        <p:spPr>
          <a:xfrm>
            <a:off x="838200" y="1916632"/>
            <a:ext cx="10515600" cy="277407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5400"/>
              <a:buFont typeface="Arial"/>
              <a:buNone/>
            </a:pPr>
            <a:r>
              <a:rPr lang="en-US" sz="5400" b="1" dirty="0">
                <a:latin typeface="Arial"/>
                <a:ea typeface="Arial"/>
                <a:cs typeface="Arial"/>
                <a:sym typeface="Arial"/>
              </a:rPr>
              <a:t>How to get started?</a:t>
            </a:r>
            <a:endParaRPr sz="5400" b="1" dirty="0"/>
          </a:p>
        </p:txBody>
      </p:sp>
      <p:pic>
        <p:nvPicPr>
          <p:cNvPr id="226" name="Google Shape;226;p38" descr="Logo&#10;&#10;Description automatically generated"/>
          <p:cNvPicPr preferRelativeResize="0"/>
          <p:nvPr/>
        </p:nvPicPr>
        <p:blipFill rotWithShape="1">
          <a:blip r:embed="rId4">
            <a:alphaModFix/>
          </a:blip>
          <a:srcRect/>
          <a:stretch/>
        </p:blipFill>
        <p:spPr>
          <a:xfrm>
            <a:off x="4714504" y="1156855"/>
            <a:ext cx="2743200" cy="2743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4D3C3"/>
        </a:solidFill>
        <a:effectLst/>
      </p:bgPr>
    </p:bg>
    <p:spTree>
      <p:nvGrpSpPr>
        <p:cNvPr id="1" name="Shape 223"/>
        <p:cNvGrpSpPr/>
        <p:nvPr/>
      </p:nvGrpSpPr>
      <p:grpSpPr>
        <a:xfrm>
          <a:off x="0" y="0"/>
          <a:ext cx="0" cy="0"/>
          <a:chOff x="0" y="0"/>
          <a:chExt cx="0" cy="0"/>
        </a:xfrm>
      </p:grpSpPr>
      <p:pic>
        <p:nvPicPr>
          <p:cNvPr id="224" name="Google Shape;224;p38" descr="A close up of a logo&#10;&#10;Description automatically generated"/>
          <p:cNvPicPr preferRelativeResize="0"/>
          <p:nvPr/>
        </p:nvPicPr>
        <p:blipFill rotWithShape="1">
          <a:blip r:embed="rId4">
            <a:alphaModFix amt="20000"/>
          </a:blip>
          <a:srcRect l="2580" t="23299" r="2481" b="23299"/>
          <a:stretch/>
        </p:blipFill>
        <p:spPr>
          <a:xfrm>
            <a:off x="0" y="-268941"/>
            <a:ext cx="12192000" cy="6858000"/>
          </a:xfrm>
          <a:prstGeom prst="rect">
            <a:avLst/>
          </a:prstGeom>
          <a:noFill/>
          <a:ln>
            <a:noFill/>
          </a:ln>
        </p:spPr>
      </p:pic>
      <p:sp>
        <p:nvSpPr>
          <p:cNvPr id="225" name="Google Shape;225;p38"/>
          <p:cNvSpPr txBox="1">
            <a:spLocks noGrp="1"/>
          </p:cNvSpPr>
          <p:nvPr>
            <p:ph type="title"/>
          </p:nvPr>
        </p:nvSpPr>
        <p:spPr>
          <a:xfrm>
            <a:off x="470647" y="268941"/>
            <a:ext cx="11430000" cy="1438835"/>
          </a:xfrm>
          <a:prstGeom prst="rect">
            <a:avLst/>
          </a:prstGeom>
          <a:noFill/>
          <a:ln>
            <a:noFill/>
          </a:ln>
        </p:spPr>
        <p:txBody>
          <a:bodyPr spcFirstLastPara="1" wrap="square" lIns="91425" tIns="45700" rIns="91425" bIns="45700" anchor="b" anchorCtr="0">
            <a:normAutofit/>
          </a:bodyPr>
          <a:lstStyle/>
          <a:p>
            <a:pPr lvl="0" algn="l" rtl="0">
              <a:lnSpc>
                <a:spcPct val="90000"/>
              </a:lnSpc>
              <a:spcBef>
                <a:spcPts val="0"/>
              </a:spcBef>
              <a:spcAft>
                <a:spcPts val="0"/>
              </a:spcAft>
              <a:buClr>
                <a:schemeClr val="dk2"/>
              </a:buClr>
              <a:buSzPts val="5400"/>
            </a:pPr>
            <a:r>
              <a:rPr lang="en-US" sz="4000" b="1" dirty="0">
                <a:latin typeface="Arial" panose="020B0604020202020204" pitchFamily="34" charset="0"/>
                <a:cs typeface="Arial" panose="020B0604020202020204" pitchFamily="34" charset="0"/>
              </a:rPr>
              <a:t>Learn about your home Energy Use</a:t>
            </a:r>
            <a:br>
              <a:rPr lang="en-US" sz="4000" b="1" dirty="0">
                <a:latin typeface="Arial" panose="020B0604020202020204" pitchFamily="34" charset="0"/>
                <a:cs typeface="Arial" panose="020B0604020202020204" pitchFamily="34" charset="0"/>
              </a:rPr>
            </a:br>
            <a:r>
              <a:rPr lang="en-US" sz="2800" b="1" dirty="0">
                <a:latin typeface="+mn-lt"/>
              </a:rPr>
              <a:t>	</a:t>
            </a:r>
            <a:endParaRPr sz="2800" b="1" dirty="0">
              <a:latin typeface="+mn-lt"/>
            </a:endParaRPr>
          </a:p>
        </p:txBody>
      </p:sp>
      <p:sp>
        <p:nvSpPr>
          <p:cNvPr id="2" name="TextBox 1">
            <a:extLst>
              <a:ext uri="{FF2B5EF4-FFF2-40B4-BE49-F238E27FC236}">
                <a16:creationId xmlns:a16="http://schemas.microsoft.com/office/drawing/2014/main" id="{0ED4B312-018C-B47D-14EB-1B9BD9696570}"/>
              </a:ext>
            </a:extLst>
          </p:cNvPr>
          <p:cNvSpPr txBox="1"/>
          <p:nvPr/>
        </p:nvSpPr>
        <p:spPr>
          <a:xfrm>
            <a:off x="874059" y="2877670"/>
            <a:ext cx="10179423" cy="2862322"/>
          </a:xfrm>
          <a:prstGeom prst="rect">
            <a:avLst/>
          </a:prstGeom>
          <a:noFill/>
        </p:spPr>
        <p:txBody>
          <a:bodyPr wrap="square" rtlCol="0">
            <a:spAutoFit/>
          </a:bodyPr>
          <a:lstStyle/>
          <a:p>
            <a:pPr marL="742950" indent="-742950">
              <a:buFontTx/>
              <a:buAutoNum type="arabicPeriod"/>
            </a:pPr>
            <a:r>
              <a:rPr lang="en-US" sz="3600" dirty="0">
                <a:latin typeface="Arial" panose="020B0604020202020204" pitchFamily="34" charset="0"/>
                <a:cs typeface="Arial" panose="020B0604020202020204" pitchFamily="34" charset="0"/>
              </a:rPr>
              <a:t>Simple, Do It Yourself (Brochure &amp; Checklist)    Do simple quick repairs</a:t>
            </a:r>
          </a:p>
          <a:p>
            <a:pPr marL="742950" indent="-742950">
              <a:buAutoNum type="arabicPeriod"/>
            </a:pPr>
            <a:r>
              <a:rPr lang="en-US" sz="3600" dirty="0">
                <a:latin typeface="Arial" panose="020B0604020202020204" pitchFamily="34" charset="0"/>
                <a:cs typeface="Arial" panose="020B0604020202020204" pitchFamily="34" charset="0"/>
              </a:rPr>
              <a:t>Energy Coaching – JCED home visits by energy coach</a:t>
            </a:r>
          </a:p>
          <a:p>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9812776"/>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4D3C3"/>
        </a:solidFill>
        <a:effectLst/>
      </p:bgPr>
    </p:bg>
    <p:spTree>
      <p:nvGrpSpPr>
        <p:cNvPr id="1" name="Shape 230"/>
        <p:cNvGrpSpPr/>
        <p:nvPr/>
      </p:nvGrpSpPr>
      <p:grpSpPr>
        <a:xfrm>
          <a:off x="0" y="0"/>
          <a:ext cx="0" cy="0"/>
          <a:chOff x="0" y="0"/>
          <a:chExt cx="0" cy="0"/>
        </a:xfrm>
      </p:grpSpPr>
      <p:sp>
        <p:nvSpPr>
          <p:cNvPr id="231" name="Google Shape;231;p39"/>
          <p:cNvSpPr txBox="1">
            <a:spLocks noGrp="1"/>
          </p:cNvSpPr>
          <p:nvPr>
            <p:ph type="title"/>
          </p:nvPr>
        </p:nvSpPr>
        <p:spPr>
          <a:xfrm>
            <a:off x="50106" y="365126"/>
            <a:ext cx="12141894" cy="844703"/>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2"/>
              </a:buClr>
              <a:buSzPts val="3200"/>
              <a:buFont typeface="Sorts Mill Goudy"/>
              <a:buNone/>
            </a:pPr>
            <a:r>
              <a:rPr lang="en-US" sz="4000" b="1" dirty="0">
                <a:latin typeface="Arial"/>
                <a:ea typeface="Arial"/>
                <a:cs typeface="Arial"/>
                <a:sym typeface="Arial"/>
              </a:rPr>
              <a:t>DIY HOME/BUSINESS ENERGY ASSESSMENT</a:t>
            </a:r>
            <a:endParaRPr sz="4000" dirty="0"/>
          </a:p>
        </p:txBody>
      </p:sp>
      <p:sp>
        <p:nvSpPr>
          <p:cNvPr id="232" name="Google Shape;232;p39"/>
          <p:cNvSpPr txBox="1">
            <a:spLocks noGrp="1"/>
          </p:cNvSpPr>
          <p:nvPr>
            <p:ph type="body" idx="1"/>
          </p:nvPr>
        </p:nvSpPr>
        <p:spPr>
          <a:xfrm>
            <a:off x="0" y="1209829"/>
            <a:ext cx="5997576" cy="1473410"/>
          </a:xfrm>
          <a:prstGeom prst="rect">
            <a:avLst/>
          </a:prstGeom>
          <a:noFill/>
          <a:ln>
            <a:noFill/>
          </a:ln>
        </p:spPr>
        <p:txBody>
          <a:bodyPr spcFirstLastPara="1" wrap="square" lIns="91425" tIns="45700" rIns="91425" bIns="45700" anchor="b" anchorCtr="0">
            <a:noAutofit/>
          </a:bodyPr>
          <a:lstStyle/>
          <a:p>
            <a:pPr marL="457200" lvl="0" indent="-228600" algn="l" rtl="0">
              <a:lnSpc>
                <a:spcPct val="100000"/>
              </a:lnSpc>
              <a:spcBef>
                <a:spcPts val="1000"/>
              </a:spcBef>
              <a:spcAft>
                <a:spcPts val="0"/>
              </a:spcAft>
              <a:buClr>
                <a:schemeClr val="dk2"/>
              </a:buClr>
              <a:buSzPct val="75675"/>
              <a:buNone/>
            </a:pPr>
            <a:r>
              <a:rPr lang="en-US" sz="3200" dirty="0">
                <a:latin typeface="Arial"/>
                <a:ea typeface="Arial"/>
                <a:cs typeface="Arial"/>
                <a:sym typeface="Arial"/>
              </a:rPr>
              <a:t>Energy Efficiency Assessment Tools</a:t>
            </a:r>
            <a:endParaRPr sz="3200" dirty="0"/>
          </a:p>
        </p:txBody>
      </p:sp>
      <p:sp>
        <p:nvSpPr>
          <p:cNvPr id="233" name="Google Shape;233;p39"/>
          <p:cNvSpPr txBox="1">
            <a:spLocks noGrp="1"/>
          </p:cNvSpPr>
          <p:nvPr>
            <p:ph type="body" idx="2"/>
          </p:nvPr>
        </p:nvSpPr>
        <p:spPr>
          <a:xfrm>
            <a:off x="50106" y="3429000"/>
            <a:ext cx="6194425" cy="2568388"/>
          </a:xfrm>
          <a:prstGeom prst="rect">
            <a:avLst/>
          </a:prstGeom>
          <a:noFill/>
          <a:ln>
            <a:noFill/>
          </a:ln>
        </p:spPr>
        <p:txBody>
          <a:bodyPr spcFirstLastPara="1" wrap="square" lIns="91425" tIns="45700" rIns="91425" bIns="45700" anchor="t" anchorCtr="0">
            <a:noAutofit/>
          </a:bodyPr>
          <a:lstStyle/>
          <a:p>
            <a:pPr>
              <a:lnSpc>
                <a:spcPct val="90000"/>
              </a:lnSpc>
              <a:buFont typeface="Wingdings" pitchFamily="2" charset="2"/>
              <a:buChar char="Ø"/>
            </a:pPr>
            <a:r>
              <a:rPr lang="en-US" sz="2800" dirty="0">
                <a:latin typeface="Arial" panose="020B0604020202020204" pitchFamily="34" charset="0"/>
                <a:ea typeface="Arial"/>
                <a:cs typeface="Arial" panose="020B0604020202020204" pitchFamily="34" charset="0"/>
                <a:sym typeface="Arial"/>
              </a:rPr>
              <a:t>To Do list – to begin</a:t>
            </a:r>
          </a:p>
          <a:p>
            <a:pPr lvl="1">
              <a:lnSpc>
                <a:spcPct val="90000"/>
              </a:lnSpc>
              <a:buFont typeface="Wingdings" pitchFamily="2" charset="2"/>
              <a:buChar char="Ø"/>
            </a:pPr>
            <a:r>
              <a:rPr lang="en-US" sz="2200" dirty="0">
                <a:latin typeface="Arial" panose="020B0604020202020204" pitchFamily="34" charset="0"/>
                <a:ea typeface="Arial"/>
                <a:cs typeface="Arial" panose="020B0604020202020204" pitchFamily="34" charset="0"/>
                <a:sym typeface="Arial"/>
              </a:rPr>
              <a:t>Start with LED bulbs, showerheads</a:t>
            </a:r>
          </a:p>
          <a:p>
            <a:pPr lvl="1">
              <a:lnSpc>
                <a:spcPct val="90000"/>
              </a:lnSpc>
              <a:buFont typeface="Wingdings" pitchFamily="2" charset="2"/>
              <a:buChar char="Ø"/>
            </a:pPr>
            <a:r>
              <a:rPr lang="en-US" sz="2200" dirty="0">
                <a:latin typeface="Arial" panose="020B0604020202020204" pitchFamily="34" charset="0"/>
                <a:ea typeface="Arial"/>
                <a:cs typeface="Arial" panose="020B0604020202020204" pitchFamily="34" charset="0"/>
                <a:sym typeface="Arial"/>
              </a:rPr>
              <a:t>Pipe/Duct insulation, thermostats</a:t>
            </a:r>
          </a:p>
          <a:p>
            <a:pPr>
              <a:lnSpc>
                <a:spcPct val="90000"/>
              </a:lnSpc>
              <a:buFont typeface="Wingdings" pitchFamily="2" charset="2"/>
              <a:buChar char="Ø"/>
            </a:pPr>
            <a:r>
              <a:rPr lang="en-US" sz="2800" dirty="0">
                <a:latin typeface="Arial" panose="020B0604020202020204" pitchFamily="34" charset="0"/>
                <a:ea typeface="Arial"/>
                <a:cs typeface="Arial" panose="020B0604020202020204" pitchFamily="34" charset="0"/>
                <a:sym typeface="Arial"/>
              </a:rPr>
              <a:t>Basic Energy Efficiency Checklist</a:t>
            </a:r>
          </a:p>
          <a:p>
            <a:pPr lvl="1">
              <a:lnSpc>
                <a:spcPct val="90000"/>
              </a:lnSpc>
              <a:buFont typeface="Wingdings" pitchFamily="2" charset="2"/>
              <a:buChar char="Ø"/>
            </a:pPr>
            <a:r>
              <a:rPr lang="en-US" sz="2200" dirty="0">
                <a:latin typeface="Arial" panose="020B0604020202020204" pitchFamily="34" charset="0"/>
                <a:ea typeface="Arial"/>
                <a:cs typeface="Arial" panose="020B0604020202020204" pitchFamily="34" charset="0"/>
                <a:sym typeface="Arial"/>
              </a:rPr>
              <a:t>More detailed: insulation, windows, air sealing, furnace &amp; A/C, appliances, EVs</a:t>
            </a:r>
          </a:p>
        </p:txBody>
      </p:sp>
      <p:sp>
        <p:nvSpPr>
          <p:cNvPr id="234" name="Google Shape;234;p39"/>
          <p:cNvSpPr txBox="1">
            <a:spLocks noGrp="1"/>
          </p:cNvSpPr>
          <p:nvPr>
            <p:ph type="body" idx="3"/>
          </p:nvPr>
        </p:nvSpPr>
        <p:spPr>
          <a:prstGeom prst="rect">
            <a:avLst/>
          </a:prstGeom>
          <a:noFill/>
          <a:ln>
            <a:noFill/>
          </a:ln>
        </p:spPr>
        <p:txBody>
          <a:bodyPr spcFirstLastPara="1" wrap="square" lIns="91425" tIns="45700" rIns="91425" bIns="45700" anchor="b" anchorCtr="0">
            <a:normAutofit/>
          </a:bodyPr>
          <a:lstStyle/>
          <a:p>
            <a:pPr marL="457200" lvl="0" indent="-228600" algn="l" rtl="0">
              <a:lnSpc>
                <a:spcPct val="100000"/>
              </a:lnSpc>
              <a:spcBef>
                <a:spcPts val="1000"/>
              </a:spcBef>
              <a:spcAft>
                <a:spcPts val="0"/>
              </a:spcAft>
              <a:buClr>
                <a:schemeClr val="dk2"/>
              </a:buClr>
              <a:buSzPct val="75675"/>
              <a:buNone/>
            </a:pPr>
            <a:endParaRPr/>
          </a:p>
        </p:txBody>
      </p:sp>
      <p:sp>
        <p:nvSpPr>
          <p:cNvPr id="235" name="Google Shape;235;p39"/>
          <p:cNvSpPr txBox="1">
            <a:spLocks noGrp="1"/>
          </p:cNvSpPr>
          <p:nvPr>
            <p:ph type="body" idx="4"/>
          </p:nvPr>
        </p:nvSpPr>
        <p:spPr>
          <a:xfrm>
            <a:off x="9459862" y="3377342"/>
            <a:ext cx="4283822" cy="3009324"/>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1000"/>
              </a:spcBef>
              <a:spcAft>
                <a:spcPts val="0"/>
              </a:spcAft>
              <a:buClr>
                <a:schemeClr val="dk2"/>
              </a:buClr>
              <a:buSzPts val="1260"/>
              <a:buNone/>
            </a:pPr>
            <a:endParaRPr/>
          </a:p>
        </p:txBody>
      </p:sp>
      <p:pic>
        <p:nvPicPr>
          <p:cNvPr id="236" name="Google Shape;236;p39" descr="For Energy Efficiency Day, here are tips to cut your consumption - The City  of Asheville"/>
          <p:cNvPicPr preferRelativeResize="0"/>
          <p:nvPr/>
        </p:nvPicPr>
        <p:blipFill rotWithShape="1">
          <a:blip r:embed="rId4">
            <a:alphaModFix/>
          </a:blip>
          <a:srcRect/>
          <a:stretch/>
        </p:blipFill>
        <p:spPr>
          <a:xfrm>
            <a:off x="6244531" y="1895153"/>
            <a:ext cx="5947469" cy="4962847"/>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4D3C3"/>
        </a:solidFill>
        <a:effectLst/>
      </p:bgPr>
    </p:bg>
    <p:spTree>
      <p:nvGrpSpPr>
        <p:cNvPr id="1" name="Shape 123"/>
        <p:cNvGrpSpPr/>
        <p:nvPr/>
      </p:nvGrpSpPr>
      <p:grpSpPr>
        <a:xfrm>
          <a:off x="0" y="0"/>
          <a:ext cx="0" cy="0"/>
          <a:chOff x="0" y="0"/>
          <a:chExt cx="0" cy="0"/>
        </a:xfrm>
      </p:grpSpPr>
      <p:pic>
        <p:nvPicPr>
          <p:cNvPr id="124" name="Google Shape;124;p3" descr="A close up of a logo&#10;&#10;Description automatically generated"/>
          <p:cNvPicPr preferRelativeResize="0"/>
          <p:nvPr/>
        </p:nvPicPr>
        <p:blipFill rotWithShape="1">
          <a:blip r:embed="rId4">
            <a:alphaModFix amt="20000"/>
          </a:blip>
          <a:srcRect l="2580" t="23299" r="2481" b="23299"/>
          <a:stretch/>
        </p:blipFill>
        <p:spPr>
          <a:xfrm>
            <a:off x="0" y="0"/>
            <a:ext cx="12192000" cy="6858000"/>
          </a:xfrm>
          <a:prstGeom prst="rect">
            <a:avLst/>
          </a:prstGeom>
          <a:noFill/>
          <a:ln>
            <a:noFill/>
          </a:ln>
        </p:spPr>
      </p:pic>
      <p:sp>
        <p:nvSpPr>
          <p:cNvPr id="125" name="Google Shape;125;p3"/>
          <p:cNvSpPr txBox="1">
            <a:spLocks noGrp="1"/>
          </p:cNvSpPr>
          <p:nvPr>
            <p:ph type="title"/>
          </p:nvPr>
        </p:nvSpPr>
        <p:spPr>
          <a:xfrm>
            <a:off x="155643" y="493295"/>
            <a:ext cx="11791518" cy="1564105"/>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80808"/>
              <a:buNone/>
            </a:pPr>
            <a:r>
              <a:rPr lang="en-US" sz="4400" b="1" dirty="0">
                <a:solidFill>
                  <a:srgbClr val="000000"/>
                </a:solidFill>
                <a:latin typeface="Arial" panose="020B0604020202020204" pitchFamily="34" charset="0"/>
                <a:ea typeface="Calibri"/>
                <a:cs typeface="Arial" panose="020B0604020202020204" pitchFamily="34" charset="0"/>
                <a:sym typeface="Calibri"/>
              </a:rPr>
              <a:t>global climate change lies at the center of OUR work</a:t>
            </a:r>
            <a:br>
              <a:rPr lang="en-US" sz="3200" b="1" dirty="0">
                <a:solidFill>
                  <a:srgbClr val="000000"/>
                </a:solidFill>
                <a:latin typeface="Calibri"/>
                <a:ea typeface="Calibri"/>
                <a:cs typeface="Calibri"/>
                <a:sym typeface="Calibri"/>
              </a:rPr>
            </a:br>
            <a:endParaRPr dirty="0"/>
          </a:p>
        </p:txBody>
      </p:sp>
      <p:sp>
        <p:nvSpPr>
          <p:cNvPr id="126" name="Google Shape;126;p3"/>
          <p:cNvSpPr txBox="1">
            <a:spLocks noGrp="1"/>
          </p:cNvSpPr>
          <p:nvPr>
            <p:ph idx="1"/>
          </p:nvPr>
        </p:nvSpPr>
        <p:spPr>
          <a:xfrm>
            <a:off x="-161364" y="2254103"/>
            <a:ext cx="11494088" cy="3918098"/>
          </a:xfrm>
          <a:prstGeom prst="rect">
            <a:avLst/>
          </a:prstGeom>
          <a:noFill/>
          <a:ln>
            <a:noFill/>
          </a:ln>
        </p:spPr>
        <p:txBody>
          <a:bodyPr spcFirstLastPara="1" wrap="square" lIns="91425" tIns="45700" rIns="91425" bIns="45700" anchor="t" anchorCtr="0">
            <a:normAutofit/>
          </a:bodyPr>
          <a:lstStyle/>
          <a:p>
            <a:pPr marL="605790" lvl="1" indent="0">
              <a:spcBef>
                <a:spcPts val="500"/>
              </a:spcBef>
              <a:buSzPts val="1260"/>
              <a:buNone/>
            </a:pPr>
            <a:r>
              <a:rPr lang="en-US" sz="2800" dirty="0">
                <a:solidFill>
                  <a:srgbClr val="000000"/>
                </a:solidFill>
                <a:latin typeface="Arial" panose="020B0604020202020204" pitchFamily="34" charset="0"/>
                <a:ea typeface="Calibri"/>
                <a:cs typeface="Arial" panose="020B0604020202020204" pitchFamily="34" charset="0"/>
                <a:sym typeface="Calibri"/>
              </a:rPr>
              <a:t>Wildfires</a:t>
            </a:r>
          </a:p>
          <a:p>
            <a:pPr marL="605790" lvl="1" indent="0">
              <a:spcBef>
                <a:spcPts val="500"/>
              </a:spcBef>
              <a:buSzPts val="1260"/>
              <a:buNone/>
            </a:pPr>
            <a:r>
              <a:rPr lang="en-US" sz="2800" dirty="0">
                <a:solidFill>
                  <a:srgbClr val="000000"/>
                </a:solidFill>
                <a:latin typeface="Arial" panose="020B0604020202020204" pitchFamily="34" charset="0"/>
                <a:ea typeface="Calibri"/>
                <a:cs typeface="Arial" panose="020B0604020202020204" pitchFamily="34" charset="0"/>
                <a:sym typeface="Calibri"/>
              </a:rPr>
              <a:t>Drought</a:t>
            </a:r>
          </a:p>
          <a:p>
            <a:pPr marL="605790" lvl="1" indent="0">
              <a:spcBef>
                <a:spcPts val="500"/>
              </a:spcBef>
              <a:buSzPts val="1260"/>
              <a:buNone/>
            </a:pPr>
            <a:r>
              <a:rPr lang="en-US" sz="2800" dirty="0">
                <a:solidFill>
                  <a:srgbClr val="000000"/>
                </a:solidFill>
                <a:latin typeface="Arial" panose="020B0604020202020204" pitchFamily="34" charset="0"/>
                <a:ea typeface="Calibri"/>
                <a:cs typeface="Arial" panose="020B0604020202020204" pitchFamily="34" charset="0"/>
                <a:sym typeface="Calibri"/>
              </a:rPr>
              <a:t>Intense rain </a:t>
            </a:r>
            <a:endParaRPr sz="2800" dirty="0">
              <a:latin typeface="Arial" panose="020B0604020202020204" pitchFamily="34" charset="0"/>
              <a:cs typeface="Arial" panose="020B0604020202020204" pitchFamily="34" charset="0"/>
            </a:endParaRPr>
          </a:p>
          <a:p>
            <a:pPr marL="605790" lvl="1" indent="0">
              <a:spcBef>
                <a:spcPts val="500"/>
              </a:spcBef>
              <a:buSzPts val="1260"/>
              <a:buNone/>
            </a:pPr>
            <a:r>
              <a:rPr lang="en-US" sz="2800" dirty="0">
                <a:solidFill>
                  <a:srgbClr val="000000"/>
                </a:solidFill>
                <a:latin typeface="Arial" panose="020B0604020202020204" pitchFamily="34" charset="0"/>
                <a:ea typeface="Calibri"/>
                <a:cs typeface="Arial" panose="020B0604020202020204" pitchFamily="34" charset="0"/>
                <a:sym typeface="Calibri"/>
              </a:rPr>
              <a:t>Flooding</a:t>
            </a:r>
            <a:endParaRPr sz="2800" dirty="0">
              <a:latin typeface="Arial" panose="020B0604020202020204" pitchFamily="34" charset="0"/>
              <a:cs typeface="Arial" panose="020B0604020202020204" pitchFamily="34" charset="0"/>
            </a:endParaRPr>
          </a:p>
          <a:p>
            <a:pPr marL="605790" lvl="1" indent="0">
              <a:spcBef>
                <a:spcPts val="500"/>
              </a:spcBef>
              <a:buSzPts val="1260"/>
              <a:buNone/>
            </a:pPr>
            <a:r>
              <a:rPr lang="en-US" sz="2800" dirty="0">
                <a:solidFill>
                  <a:srgbClr val="000000"/>
                </a:solidFill>
                <a:latin typeface="Arial" panose="020B0604020202020204" pitchFamily="34" charset="0"/>
                <a:ea typeface="Calibri"/>
                <a:cs typeface="Arial" panose="020B0604020202020204" pitchFamily="34" charset="0"/>
                <a:sym typeface="Calibri"/>
              </a:rPr>
              <a:t>Tornados – Derechos</a:t>
            </a:r>
          </a:p>
          <a:p>
            <a:pPr marL="605790" lvl="1" indent="0">
              <a:spcBef>
                <a:spcPts val="500"/>
              </a:spcBef>
              <a:buSzPts val="1260"/>
              <a:buNone/>
            </a:pPr>
            <a:r>
              <a:rPr lang="en-US" sz="2800" dirty="0">
                <a:solidFill>
                  <a:srgbClr val="000000"/>
                </a:solidFill>
                <a:latin typeface="Arial" panose="020B0604020202020204" pitchFamily="34" charset="0"/>
                <a:ea typeface="Calibri"/>
                <a:cs typeface="Arial" panose="020B0604020202020204" pitchFamily="34" charset="0"/>
                <a:sym typeface="Calibri"/>
              </a:rPr>
              <a:t>Hurricanes</a:t>
            </a:r>
          </a:p>
          <a:p>
            <a:pPr marL="605790" lvl="1" indent="0">
              <a:spcBef>
                <a:spcPts val="500"/>
              </a:spcBef>
              <a:buSzPts val="1260"/>
              <a:buNone/>
            </a:pPr>
            <a:r>
              <a:rPr lang="en-US" sz="2800" dirty="0">
                <a:solidFill>
                  <a:srgbClr val="000000"/>
                </a:solidFill>
                <a:latin typeface="Arial" panose="020B0604020202020204" pitchFamily="34" charset="0"/>
                <a:cs typeface="Arial" panose="020B0604020202020204" pitchFamily="34" charset="0"/>
                <a:sym typeface="Calibri"/>
              </a:rPr>
              <a:t>Sea level rise</a:t>
            </a:r>
            <a:endParaRPr sz="28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74E6989-9CCB-4D0F-81B3-DA88D65CEBC2}"/>
              </a:ext>
            </a:extLst>
          </p:cNvPr>
          <p:cNvPicPr>
            <a:picLocks noChangeAspect="1"/>
          </p:cNvPicPr>
          <p:nvPr/>
        </p:nvPicPr>
        <p:blipFill>
          <a:blip r:embed="rId5"/>
          <a:stretch>
            <a:fillRect/>
          </a:stretch>
        </p:blipFill>
        <p:spPr>
          <a:xfrm>
            <a:off x="4077636" y="2057400"/>
            <a:ext cx="6938679" cy="393192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4D3C3"/>
        </a:solidFill>
        <a:effectLst/>
      </p:bgPr>
    </p:bg>
    <p:spTree>
      <p:nvGrpSpPr>
        <p:cNvPr id="1" name="Shape 223"/>
        <p:cNvGrpSpPr/>
        <p:nvPr/>
      </p:nvGrpSpPr>
      <p:grpSpPr>
        <a:xfrm>
          <a:off x="0" y="0"/>
          <a:ext cx="0" cy="0"/>
          <a:chOff x="0" y="0"/>
          <a:chExt cx="0" cy="0"/>
        </a:xfrm>
      </p:grpSpPr>
      <p:pic>
        <p:nvPicPr>
          <p:cNvPr id="224" name="Google Shape;224;p38" descr="A close up of a logo&#10;&#10;Description automatically generated"/>
          <p:cNvPicPr preferRelativeResize="0"/>
          <p:nvPr/>
        </p:nvPicPr>
        <p:blipFill rotWithShape="1">
          <a:blip r:embed="rId4">
            <a:alphaModFix amt="20000"/>
          </a:blip>
          <a:srcRect l="2580" t="23299" r="2481" b="23299"/>
          <a:stretch/>
        </p:blipFill>
        <p:spPr>
          <a:xfrm>
            <a:off x="0" y="-268941"/>
            <a:ext cx="12192000" cy="6858000"/>
          </a:xfrm>
          <a:prstGeom prst="rect">
            <a:avLst/>
          </a:prstGeom>
          <a:noFill/>
          <a:ln>
            <a:noFill/>
          </a:ln>
        </p:spPr>
      </p:pic>
      <p:sp>
        <p:nvSpPr>
          <p:cNvPr id="225" name="Google Shape;225;p38"/>
          <p:cNvSpPr txBox="1">
            <a:spLocks noGrp="1"/>
          </p:cNvSpPr>
          <p:nvPr>
            <p:ph type="title"/>
          </p:nvPr>
        </p:nvSpPr>
        <p:spPr>
          <a:xfrm>
            <a:off x="470647" y="268941"/>
            <a:ext cx="11430000" cy="1438835"/>
          </a:xfrm>
          <a:prstGeom prst="rect">
            <a:avLst/>
          </a:prstGeom>
          <a:noFill/>
          <a:ln>
            <a:noFill/>
          </a:ln>
        </p:spPr>
        <p:txBody>
          <a:bodyPr spcFirstLastPara="1" wrap="square" lIns="91425" tIns="45700" rIns="91425" bIns="45700" anchor="b" anchorCtr="0">
            <a:normAutofit/>
          </a:bodyPr>
          <a:lstStyle/>
          <a:p>
            <a:pPr lvl="0" rtl="0">
              <a:lnSpc>
                <a:spcPct val="90000"/>
              </a:lnSpc>
              <a:spcBef>
                <a:spcPts val="0"/>
              </a:spcBef>
              <a:spcAft>
                <a:spcPts val="0"/>
              </a:spcAft>
              <a:buClr>
                <a:schemeClr val="dk2"/>
              </a:buClr>
              <a:buSzPts val="5400"/>
            </a:pPr>
            <a:r>
              <a:rPr lang="en-US" sz="4000" b="1" dirty="0">
                <a:latin typeface="Arial" panose="020B0604020202020204" pitchFamily="34" charset="0"/>
                <a:cs typeface="Arial" panose="020B0604020202020204" pitchFamily="34" charset="0"/>
              </a:rPr>
              <a:t>Consider solar power</a:t>
            </a:r>
            <a:br>
              <a:rPr lang="en-US" sz="4000" b="1" dirty="0">
                <a:latin typeface="Arial" panose="020B0604020202020204" pitchFamily="34" charset="0"/>
                <a:cs typeface="Arial" panose="020B0604020202020204" pitchFamily="34" charset="0"/>
              </a:rPr>
            </a:br>
            <a:r>
              <a:rPr lang="en-US" sz="2800" b="1" dirty="0">
                <a:latin typeface="+mn-lt"/>
              </a:rPr>
              <a:t>	</a:t>
            </a:r>
            <a:endParaRPr sz="2800" b="1" dirty="0">
              <a:latin typeface="+mn-lt"/>
            </a:endParaRPr>
          </a:p>
        </p:txBody>
      </p:sp>
      <p:sp>
        <p:nvSpPr>
          <p:cNvPr id="2" name="TextBox 1">
            <a:extLst>
              <a:ext uri="{FF2B5EF4-FFF2-40B4-BE49-F238E27FC236}">
                <a16:creationId xmlns:a16="http://schemas.microsoft.com/office/drawing/2014/main" id="{0ED4B312-018C-B47D-14EB-1B9BD9696570}"/>
              </a:ext>
            </a:extLst>
          </p:cNvPr>
          <p:cNvSpPr txBox="1"/>
          <p:nvPr/>
        </p:nvSpPr>
        <p:spPr>
          <a:xfrm>
            <a:off x="874059" y="2877670"/>
            <a:ext cx="10179423" cy="2308324"/>
          </a:xfrm>
          <a:prstGeom prst="rect">
            <a:avLst/>
          </a:prstGeom>
          <a:noFill/>
        </p:spPr>
        <p:txBody>
          <a:bodyPr wrap="square" rtlCol="0">
            <a:spAutoFit/>
          </a:bodyPr>
          <a:lstStyle/>
          <a:p>
            <a:pPr marL="742950" indent="-742950">
              <a:buFontTx/>
              <a:buAutoNum type="arabicPeriod"/>
            </a:pPr>
            <a:r>
              <a:rPr lang="en-US" sz="3600" dirty="0">
                <a:latin typeface="Arial" panose="020B0604020202020204" pitchFamily="34" charset="0"/>
                <a:cs typeface="Arial" panose="020B0604020202020204" pitchFamily="34" charset="0"/>
              </a:rPr>
              <a:t>Casey Cook</a:t>
            </a:r>
          </a:p>
          <a:p>
            <a:pPr marL="742950" indent="-742950">
              <a:buFontTx/>
              <a:buAutoNum type="arabicPeriod"/>
            </a:pPr>
            <a:r>
              <a:rPr lang="en-US" sz="3600" dirty="0">
                <a:latin typeface="Arial" panose="020B0604020202020204" pitchFamily="34" charset="0"/>
                <a:cs typeface="Arial" panose="020B0604020202020204" pitchFamily="34" charset="0"/>
              </a:rPr>
              <a:t>Has assisted agencies to install solar</a:t>
            </a:r>
          </a:p>
          <a:p>
            <a:pPr marL="742950" indent="-742950">
              <a:buFontTx/>
              <a:buAutoNum type="arabicPeriod"/>
            </a:pPr>
            <a:r>
              <a:rPr lang="en-US" sz="3600" dirty="0">
                <a:latin typeface="Arial" panose="020B0604020202020204" pitchFamily="34" charset="0"/>
                <a:cs typeface="Arial" panose="020B0604020202020204" pitchFamily="34" charset="0"/>
              </a:rPr>
              <a:t>Investment and Production Tax Credits</a:t>
            </a:r>
          </a:p>
          <a:p>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053384"/>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4D3C3"/>
        </a:solidFill>
        <a:effectLst/>
      </p:bgPr>
    </p:bg>
    <p:spTree>
      <p:nvGrpSpPr>
        <p:cNvPr id="1" name="Shape 230"/>
        <p:cNvGrpSpPr/>
        <p:nvPr/>
      </p:nvGrpSpPr>
      <p:grpSpPr>
        <a:xfrm>
          <a:off x="0" y="0"/>
          <a:ext cx="0" cy="0"/>
          <a:chOff x="0" y="0"/>
          <a:chExt cx="0" cy="0"/>
        </a:xfrm>
      </p:grpSpPr>
      <p:sp>
        <p:nvSpPr>
          <p:cNvPr id="231" name="Google Shape;231;p39"/>
          <p:cNvSpPr txBox="1">
            <a:spLocks noGrp="1"/>
          </p:cNvSpPr>
          <p:nvPr>
            <p:ph type="title"/>
          </p:nvPr>
        </p:nvSpPr>
        <p:spPr>
          <a:xfrm>
            <a:off x="804672" y="524656"/>
            <a:ext cx="4486656" cy="184379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3200"/>
              <a:buFont typeface="Sorts Mill Goudy"/>
              <a:buNone/>
            </a:pPr>
            <a:r>
              <a:rPr lang="en-US" sz="4000" b="1" dirty="0">
                <a:latin typeface="Arial" panose="020B0604020202020204" pitchFamily="34" charset="0"/>
                <a:ea typeface="Arial"/>
                <a:cs typeface="Arial" panose="020B0604020202020204" pitchFamily="34" charset="0"/>
                <a:sym typeface="Arial"/>
              </a:rPr>
              <a:t>JCED Energy Coaching Program </a:t>
            </a:r>
            <a:endParaRPr sz="4000"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3EAA4857-B7B9-D2C1-BBBA-4707F3B4610D}"/>
              </a:ext>
            </a:extLst>
          </p:cNvPr>
          <p:cNvSpPr>
            <a:spLocks noGrp="1"/>
          </p:cNvSpPr>
          <p:nvPr>
            <p:ph type="body" sz="half" idx="2"/>
          </p:nvPr>
        </p:nvSpPr>
        <p:spPr>
          <a:xfrm>
            <a:off x="423672" y="2662518"/>
            <a:ext cx="5143410" cy="4195482"/>
          </a:xfrm>
        </p:spPr>
        <p:txBody>
          <a:bodyPr>
            <a:normAutofit fontScale="25000" lnSpcReduction="20000"/>
          </a:bodyPr>
          <a:lstStyle/>
          <a:p>
            <a:pPr marL="228600" lvl="0" indent="-228600" algn="l" rtl="0">
              <a:lnSpc>
                <a:spcPct val="100000"/>
              </a:lnSpc>
              <a:spcBef>
                <a:spcPts val="1000"/>
              </a:spcBef>
              <a:spcAft>
                <a:spcPts val="0"/>
              </a:spcAft>
              <a:buClr>
                <a:schemeClr val="dk2"/>
              </a:buClr>
              <a:buSzPts val="1680"/>
              <a:buChar char="•"/>
            </a:pPr>
            <a:r>
              <a:rPr lang="en-US" sz="9600" dirty="0">
                <a:solidFill>
                  <a:schemeClr val="tx1"/>
                </a:solidFill>
                <a:ea typeface="Arial"/>
                <a:cs typeface="Arial" panose="020B0604020202020204" pitchFamily="34" charset="0"/>
                <a:sym typeface="Arial"/>
              </a:rPr>
              <a:t>Energy Coach performs a free comprehensive home energy audit and reports to homeowner</a:t>
            </a:r>
          </a:p>
          <a:p>
            <a:pPr marL="228600" lvl="0" indent="-228600" algn="l" rtl="0">
              <a:lnSpc>
                <a:spcPct val="100000"/>
              </a:lnSpc>
              <a:spcBef>
                <a:spcPts val="1000"/>
              </a:spcBef>
              <a:spcAft>
                <a:spcPts val="0"/>
              </a:spcAft>
              <a:buClr>
                <a:schemeClr val="dk2"/>
              </a:buClr>
              <a:buSzPts val="1680"/>
              <a:buChar char="•"/>
            </a:pPr>
            <a:r>
              <a:rPr lang="en-US" sz="9600" dirty="0">
                <a:solidFill>
                  <a:schemeClr val="tx1"/>
                </a:solidFill>
                <a:ea typeface="Arial"/>
                <a:cs typeface="Arial" panose="020B0604020202020204" pitchFamily="34" charset="0"/>
                <a:sym typeface="Arial"/>
              </a:rPr>
              <a:t>Coach and homeowner evaluate upgrade priorities, options, and calculate savings over time  </a:t>
            </a:r>
          </a:p>
          <a:p>
            <a:pPr marL="228600" lvl="0" indent="-228600" algn="l" rtl="0">
              <a:lnSpc>
                <a:spcPct val="100000"/>
              </a:lnSpc>
              <a:spcBef>
                <a:spcPts val="1000"/>
              </a:spcBef>
              <a:spcAft>
                <a:spcPts val="0"/>
              </a:spcAft>
              <a:buClr>
                <a:schemeClr val="dk2"/>
              </a:buClr>
              <a:buSzPts val="1680"/>
              <a:buChar char="•"/>
            </a:pPr>
            <a:r>
              <a:rPr lang="en-US" sz="9600" dirty="0">
                <a:solidFill>
                  <a:schemeClr val="tx1"/>
                </a:solidFill>
                <a:ea typeface="Arial"/>
                <a:cs typeface="Arial" panose="020B0604020202020204" pitchFamily="34" charset="0"/>
                <a:sym typeface="Arial"/>
              </a:rPr>
              <a:t>Coach answers questions related to IRA incentives and finding and working with contractors</a:t>
            </a:r>
          </a:p>
          <a:p>
            <a:pPr lvl="0" algn="l" rtl="0">
              <a:lnSpc>
                <a:spcPct val="100000"/>
              </a:lnSpc>
              <a:spcBef>
                <a:spcPts val="1000"/>
              </a:spcBef>
              <a:spcAft>
                <a:spcPts val="0"/>
              </a:spcAft>
              <a:buClr>
                <a:schemeClr val="dk2"/>
              </a:buClr>
              <a:buSzPts val="1680"/>
            </a:pPr>
            <a:r>
              <a:rPr lang="en-US" sz="9600" dirty="0">
                <a:solidFill>
                  <a:schemeClr val="tx1"/>
                </a:solidFill>
                <a:ea typeface="Arial"/>
                <a:cs typeface="Arial" panose="020B0604020202020204" pitchFamily="34" charset="0"/>
                <a:sym typeface="Arial"/>
              </a:rPr>
              <a:t>JCED assessments and coaching are free during pilot phase b/c County grant </a:t>
            </a:r>
          </a:p>
          <a:p>
            <a:pPr marL="228600" lvl="0" indent="-228600" algn="l" rtl="0">
              <a:lnSpc>
                <a:spcPct val="100000"/>
              </a:lnSpc>
              <a:spcBef>
                <a:spcPts val="1000"/>
              </a:spcBef>
              <a:spcAft>
                <a:spcPts val="0"/>
              </a:spcAft>
              <a:buClr>
                <a:schemeClr val="dk2"/>
              </a:buClr>
              <a:buSzPts val="1680"/>
              <a:buChar char="•"/>
            </a:pPr>
            <a:endParaRPr lang="en-US" sz="8600" dirty="0">
              <a:solidFill>
                <a:schemeClr val="tx1"/>
              </a:solidFill>
              <a:ea typeface="Arial"/>
              <a:cs typeface="Arial" panose="020B0604020202020204" pitchFamily="34" charset="0"/>
              <a:sym typeface="Arial"/>
            </a:endParaRPr>
          </a:p>
          <a:p>
            <a:pPr marL="228600" lvl="0" indent="-228600" algn="l" rtl="0">
              <a:lnSpc>
                <a:spcPct val="100000"/>
              </a:lnSpc>
              <a:spcBef>
                <a:spcPts val="1000"/>
              </a:spcBef>
              <a:spcAft>
                <a:spcPts val="0"/>
              </a:spcAft>
              <a:buClr>
                <a:schemeClr val="dk2"/>
              </a:buClr>
              <a:buSzPts val="1680"/>
              <a:buChar char="•"/>
            </a:pPr>
            <a:endParaRPr lang="en-US" sz="1600" dirty="0">
              <a:latin typeface="Arial" panose="020B0604020202020204" pitchFamily="34" charset="0"/>
              <a:ea typeface="Arial"/>
              <a:cs typeface="Arial" panose="020B0604020202020204" pitchFamily="34" charset="0"/>
              <a:sym typeface="Arial"/>
            </a:endParaRPr>
          </a:p>
          <a:p>
            <a:endParaRPr lang="en-US" dirty="0"/>
          </a:p>
        </p:txBody>
      </p:sp>
      <p:pic>
        <p:nvPicPr>
          <p:cNvPr id="9" name="Content Placeholder 8" descr="A person fixing a pipe&#10;&#10;Description automatically generated">
            <a:extLst>
              <a:ext uri="{FF2B5EF4-FFF2-40B4-BE49-F238E27FC236}">
                <a16:creationId xmlns:a16="http://schemas.microsoft.com/office/drawing/2014/main" id="{7137E769-FA66-D6B0-A77C-37A6E6AFC2C9}"/>
              </a:ext>
            </a:extLst>
          </p:cNvPr>
          <p:cNvPicPr>
            <a:picLocks noGrp="1" noChangeAspect="1"/>
          </p:cNvPicPr>
          <p:nvPr>
            <p:ph idx="1"/>
          </p:nvPr>
        </p:nvPicPr>
        <p:blipFill>
          <a:blip r:embed="rId4"/>
          <a:stretch>
            <a:fillRect/>
          </a:stretch>
        </p:blipFill>
        <p:spPr>
          <a:xfrm>
            <a:off x="6735763" y="1426674"/>
            <a:ext cx="4816475" cy="4004653"/>
          </a:xfrm>
        </p:spPr>
      </p:pic>
    </p:spTree>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4D3C3"/>
        </a:solidFill>
        <a:effectLst/>
      </p:bgPr>
    </p:bg>
    <p:spTree>
      <p:nvGrpSpPr>
        <p:cNvPr id="1" name="Shape 241"/>
        <p:cNvGrpSpPr/>
        <p:nvPr/>
      </p:nvGrpSpPr>
      <p:grpSpPr>
        <a:xfrm>
          <a:off x="0" y="0"/>
          <a:ext cx="0" cy="0"/>
          <a:chOff x="0" y="0"/>
          <a:chExt cx="0" cy="0"/>
        </a:xfrm>
      </p:grpSpPr>
      <p:sp>
        <p:nvSpPr>
          <p:cNvPr id="2" name="Title 1">
            <a:extLst>
              <a:ext uri="{FF2B5EF4-FFF2-40B4-BE49-F238E27FC236}">
                <a16:creationId xmlns:a16="http://schemas.microsoft.com/office/drawing/2014/main" id="{71EF6747-D173-E6FD-5CF4-ADDF1BCC1261}"/>
              </a:ext>
            </a:extLst>
          </p:cNvPr>
          <p:cNvSpPr>
            <a:spLocks noGrp="1"/>
          </p:cNvSpPr>
          <p:nvPr>
            <p:ph type="title"/>
          </p:nvPr>
        </p:nvSpPr>
        <p:spPr>
          <a:xfrm>
            <a:off x="804672" y="584617"/>
            <a:ext cx="4486656" cy="1315414"/>
          </a:xfrm>
          <a:solidFill>
            <a:srgbClr val="34D3C3"/>
          </a:solidFill>
        </p:spPr>
        <p:txBody>
          <a:bodyPr>
            <a:normAutofit/>
          </a:bodyPr>
          <a:lstStyle/>
          <a:p>
            <a:r>
              <a:rPr lang="en-US" sz="3200" dirty="0">
                <a:latin typeface="Arial" panose="020B0604020202020204" pitchFamily="34" charset="0"/>
                <a:cs typeface="Arial" panose="020B0604020202020204" pitchFamily="34" charset="0"/>
              </a:rPr>
              <a:t>Meet Craig and Eric </a:t>
            </a:r>
            <a:r>
              <a:rPr lang="en-US" sz="3200" dirty="0" err="1">
                <a:latin typeface="Arial" panose="020B0604020202020204" pitchFamily="34" charset="0"/>
                <a:cs typeface="Arial" panose="020B0604020202020204" pitchFamily="34" charset="0"/>
              </a:rPr>
              <a:t>Streed</a:t>
            </a:r>
            <a:endParaRPr lang="en-US" sz="3200" dirty="0">
              <a:latin typeface="Arial" panose="020B0604020202020204" pitchFamily="34" charset="0"/>
              <a:cs typeface="Arial" panose="020B0604020202020204" pitchFamily="34" charset="0"/>
            </a:endParaRPr>
          </a:p>
        </p:txBody>
      </p:sp>
      <p:pic>
        <p:nvPicPr>
          <p:cNvPr id="5" name="Content Placeholder 4" descr="Two men standing next to each other&#10;&#10;Description automatically generated">
            <a:extLst>
              <a:ext uri="{FF2B5EF4-FFF2-40B4-BE49-F238E27FC236}">
                <a16:creationId xmlns:a16="http://schemas.microsoft.com/office/drawing/2014/main" id="{FFC79610-0993-178A-70CE-2B2B9FA90419}"/>
              </a:ext>
            </a:extLst>
          </p:cNvPr>
          <p:cNvPicPr>
            <a:picLocks noGrp="1" noChangeAspect="1"/>
          </p:cNvPicPr>
          <p:nvPr>
            <p:ph idx="1"/>
          </p:nvPr>
        </p:nvPicPr>
        <p:blipFill>
          <a:blip r:embed="rId4"/>
          <a:stretch>
            <a:fillRect/>
          </a:stretch>
        </p:blipFill>
        <p:spPr>
          <a:xfrm>
            <a:off x="6735763" y="1900030"/>
            <a:ext cx="4816475" cy="3057941"/>
          </a:xfrm>
        </p:spPr>
      </p:pic>
      <p:sp>
        <p:nvSpPr>
          <p:cNvPr id="6" name="Text Placeholder 5">
            <a:extLst>
              <a:ext uri="{FF2B5EF4-FFF2-40B4-BE49-F238E27FC236}">
                <a16:creationId xmlns:a16="http://schemas.microsoft.com/office/drawing/2014/main" id="{43B578B3-F6EE-6E07-BE32-DDB5F9594C61}"/>
              </a:ext>
            </a:extLst>
          </p:cNvPr>
          <p:cNvSpPr>
            <a:spLocks noGrp="1"/>
          </p:cNvSpPr>
          <p:nvPr>
            <p:ph type="body" sz="half" idx="2"/>
          </p:nvPr>
        </p:nvSpPr>
        <p:spPr>
          <a:xfrm>
            <a:off x="1115568" y="2353235"/>
            <a:ext cx="3794760" cy="3738283"/>
          </a:xfrm>
        </p:spPr>
        <p:txBody>
          <a:bodyPr>
            <a:normAutofit fontScale="62500" lnSpcReduction="20000"/>
          </a:bodyPr>
          <a:lstStyle/>
          <a:p>
            <a:pPr marL="342900" indent="-342900" algn="l">
              <a:buFont typeface="Wingdings" pitchFamily="2" charset="2"/>
              <a:buChar char="q"/>
            </a:pPr>
            <a:r>
              <a:rPr lang="en-US" sz="3400" dirty="0">
                <a:solidFill>
                  <a:schemeClr val="tx1"/>
                </a:solidFill>
              </a:rPr>
              <a:t>Father and son team with 40+ years experience in Johnson County real estate</a:t>
            </a:r>
          </a:p>
          <a:p>
            <a:pPr marL="342900" indent="-342900" algn="l">
              <a:buFont typeface="Wingdings" pitchFamily="2" charset="2"/>
              <a:buChar char="q"/>
            </a:pPr>
            <a:endParaRPr lang="en-US" sz="3400" dirty="0">
              <a:solidFill>
                <a:schemeClr val="tx1"/>
              </a:solidFill>
            </a:endParaRPr>
          </a:p>
          <a:p>
            <a:pPr marL="342900" indent="-342900" algn="l">
              <a:buFont typeface="Wingdings" pitchFamily="2" charset="2"/>
              <a:buChar char="q"/>
            </a:pPr>
            <a:r>
              <a:rPr lang="en-US" sz="3400" dirty="0">
                <a:solidFill>
                  <a:schemeClr val="tx1"/>
                </a:solidFill>
              </a:rPr>
              <a:t>Professional home inspectors and home construction contractors</a:t>
            </a:r>
          </a:p>
          <a:p>
            <a:pPr marL="342900" indent="-342900" algn="l">
              <a:buFont typeface="Wingdings" pitchFamily="2" charset="2"/>
              <a:buChar char="q"/>
            </a:pPr>
            <a:endParaRPr lang="en-US" sz="3400" dirty="0">
              <a:solidFill>
                <a:schemeClr val="tx1"/>
              </a:solidFill>
            </a:endParaRPr>
          </a:p>
          <a:p>
            <a:pPr marL="342900" indent="-342900" algn="l">
              <a:buFont typeface="Wingdings" pitchFamily="2" charset="2"/>
              <a:buChar char="q"/>
            </a:pPr>
            <a:r>
              <a:rPr lang="en-US" sz="3400" dirty="0">
                <a:solidFill>
                  <a:schemeClr val="tx1"/>
                </a:solidFill>
              </a:rPr>
              <a:t>In-depth knowledge about building construction,  HVAC,  and other energy-related issues</a:t>
            </a:r>
          </a:p>
          <a:p>
            <a:pPr marL="285750" indent="-285750" algn="l">
              <a:buFont typeface="Wingdings" pitchFamily="2" charset="2"/>
              <a:buChar char="v"/>
            </a:pPr>
            <a:endParaRPr lang="en-US" dirty="0"/>
          </a:p>
        </p:txBody>
      </p:sp>
      <p:pic>
        <p:nvPicPr>
          <p:cNvPr id="244" name="Google Shape;244;p9" descr="A picture containing shape&#10;&#10;Description automatically generated"/>
          <p:cNvPicPr preferRelativeResize="0"/>
          <p:nvPr/>
        </p:nvPicPr>
        <p:blipFill rotWithShape="1">
          <a:blip r:embed="rId5">
            <a:alphaModFix/>
          </a:blip>
          <a:srcRect t="18764" r="44468" b="18764"/>
          <a:stretch/>
        </p:blipFill>
        <p:spPr>
          <a:xfrm>
            <a:off x="6096000" y="66675"/>
            <a:ext cx="6096000" cy="6858001"/>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4D3C3"/>
        </a:solidFill>
        <a:effectLst/>
      </p:bgPr>
    </p:bg>
    <p:spTree>
      <p:nvGrpSpPr>
        <p:cNvPr id="1" name="Shape 256"/>
        <p:cNvGrpSpPr/>
        <p:nvPr/>
      </p:nvGrpSpPr>
      <p:grpSpPr>
        <a:xfrm>
          <a:off x="0" y="0"/>
          <a:ext cx="0" cy="0"/>
          <a:chOff x="0" y="0"/>
          <a:chExt cx="0" cy="0"/>
        </a:xfrm>
      </p:grpSpPr>
      <p:sp>
        <p:nvSpPr>
          <p:cNvPr id="257" name="Google Shape;257;p15"/>
          <p:cNvSpPr txBox="1">
            <a:spLocks noGrp="1"/>
          </p:cNvSpPr>
          <p:nvPr>
            <p:ph type="title"/>
          </p:nvPr>
        </p:nvSpPr>
        <p:spPr>
          <a:xfrm>
            <a:off x="6812524" y="363072"/>
            <a:ext cx="5009701" cy="65890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3600"/>
              <a:buFont typeface="Arial"/>
              <a:buNone/>
            </a:pPr>
            <a:r>
              <a:rPr lang="en-US" b="1" dirty="0">
                <a:latin typeface="Arial"/>
                <a:cs typeface="Arial"/>
                <a:sym typeface="Arial"/>
              </a:rPr>
              <a:t>LEARN All YOU CAN</a:t>
            </a:r>
            <a:endParaRPr dirty="0"/>
          </a:p>
        </p:txBody>
      </p:sp>
      <p:sp>
        <p:nvSpPr>
          <p:cNvPr id="258" name="Google Shape;258;p15"/>
          <p:cNvSpPr txBox="1">
            <a:spLocks noGrp="1"/>
          </p:cNvSpPr>
          <p:nvPr>
            <p:ph sz="half" idx="1"/>
          </p:nvPr>
        </p:nvSpPr>
        <p:spPr>
          <a:xfrm>
            <a:off x="6654173" y="1210235"/>
            <a:ext cx="5326402" cy="7860518"/>
          </a:xfrm>
          <a:prstGeom prst="rect">
            <a:avLst/>
          </a:prstGeom>
          <a:noFill/>
          <a:ln>
            <a:noFill/>
          </a:ln>
        </p:spPr>
        <p:txBody>
          <a:bodyPr spcFirstLastPara="1" wrap="square" lIns="91425" tIns="45700" rIns="91425" bIns="45700" anchor="t" anchorCtr="0">
            <a:normAutofit/>
          </a:bodyPr>
          <a:lstStyle/>
          <a:p>
            <a:pPr>
              <a:spcBef>
                <a:spcPts val="0"/>
              </a:spcBef>
              <a:buClr>
                <a:schemeClr val="dk2"/>
              </a:buClr>
              <a:buSzPts val="1540"/>
              <a:buFont typeface="Wingdings" pitchFamily="2" charset="2"/>
              <a:buChar char="Ø"/>
            </a:pPr>
            <a:r>
              <a:rPr lang="en-US" sz="2400" b="1" i="1" dirty="0">
                <a:latin typeface="Arial" panose="020B0604020202020204" pitchFamily="34" charset="0"/>
                <a:cs typeface="Arial" panose="020B0604020202020204" pitchFamily="34" charset="0"/>
                <a:sym typeface="Arial"/>
              </a:rPr>
              <a:t>Good Energy </a:t>
            </a:r>
            <a:r>
              <a:rPr lang="en-US" sz="2400" dirty="0">
                <a:latin typeface="Arial" panose="020B0604020202020204" pitchFamily="34" charset="0"/>
                <a:cs typeface="Arial" panose="020B0604020202020204" pitchFamily="34" charset="0"/>
                <a:sym typeface="Arial"/>
              </a:rPr>
              <a:t>newsletter, JCED website, energy breakfasts</a:t>
            </a:r>
          </a:p>
          <a:p>
            <a:pPr>
              <a:spcBef>
                <a:spcPts val="0"/>
              </a:spcBef>
              <a:buClr>
                <a:schemeClr val="dk2"/>
              </a:buClr>
              <a:buSzPts val="1540"/>
              <a:buFont typeface="Wingdings" pitchFamily="2" charset="2"/>
              <a:buChar char="Ø"/>
            </a:pPr>
            <a:r>
              <a:rPr lang="en-US" sz="2400" dirty="0" err="1">
                <a:latin typeface="Arial" panose="020B0604020202020204" pitchFamily="34" charset="0"/>
                <a:cs typeface="Arial" panose="020B0604020202020204" pitchFamily="34" charset="0"/>
                <a:sym typeface="Arial"/>
              </a:rPr>
              <a:t>Johnsoncleanenergydistrict.org</a:t>
            </a:r>
            <a:r>
              <a:rPr lang="en-US" sz="2400" dirty="0">
                <a:latin typeface="Arial" panose="020B0604020202020204" pitchFamily="34" charset="0"/>
                <a:cs typeface="Arial" panose="020B0604020202020204" pitchFamily="34" charset="0"/>
                <a:sym typeface="Arial"/>
              </a:rPr>
              <a:t> </a:t>
            </a:r>
          </a:p>
          <a:p>
            <a:pPr>
              <a:spcBef>
                <a:spcPts val="0"/>
              </a:spcBef>
              <a:buClr>
                <a:schemeClr val="dk2"/>
              </a:buClr>
              <a:buSzPts val="1540"/>
              <a:buFont typeface="Wingdings" pitchFamily="2" charset="2"/>
              <a:buChar char="Ø"/>
            </a:pPr>
            <a:endParaRPr lang="en-US" sz="2400" dirty="0">
              <a:latin typeface="Arial" panose="020B0604020202020204" pitchFamily="34" charset="0"/>
              <a:cs typeface="Arial" panose="020B0604020202020204" pitchFamily="34" charset="0"/>
              <a:sym typeface="Arial"/>
            </a:endParaRPr>
          </a:p>
          <a:p>
            <a:pPr>
              <a:spcBef>
                <a:spcPts val="0"/>
              </a:spcBef>
              <a:buClr>
                <a:schemeClr val="dk2"/>
              </a:buClr>
              <a:buSzPts val="1540"/>
              <a:buFont typeface="Wingdings" pitchFamily="2" charset="2"/>
              <a:buChar char="Ø"/>
            </a:pPr>
            <a:r>
              <a:rPr lang="en-US" sz="2400" b="1" dirty="0">
                <a:latin typeface="Arial" panose="020B0604020202020204" pitchFamily="34" charset="0"/>
                <a:cs typeface="Arial" panose="020B0604020202020204" pitchFamily="34" charset="0"/>
                <a:sym typeface="Arial"/>
              </a:rPr>
              <a:t>US Dept. of Energy websites</a:t>
            </a:r>
          </a:p>
          <a:p>
            <a:pPr lvl="1">
              <a:spcBef>
                <a:spcPts val="0"/>
              </a:spcBef>
              <a:buClr>
                <a:schemeClr val="dk2"/>
              </a:buClr>
              <a:buSzPts val="1540"/>
              <a:buFont typeface="Wingdings" pitchFamily="2" charset="2"/>
              <a:buChar char="Ø"/>
            </a:pPr>
            <a:r>
              <a:rPr lang="en-US" sz="2200" dirty="0">
                <a:latin typeface="Arial" panose="020B0604020202020204" pitchFamily="34" charset="0"/>
                <a:cs typeface="Arial" panose="020B0604020202020204" pitchFamily="34" charset="0"/>
                <a:sym typeface="Arial"/>
              </a:rPr>
              <a:t>Appliance comparisons</a:t>
            </a:r>
          </a:p>
          <a:p>
            <a:pPr lvl="1">
              <a:spcBef>
                <a:spcPts val="0"/>
              </a:spcBef>
              <a:buClr>
                <a:schemeClr val="dk2"/>
              </a:buClr>
              <a:buSzPts val="1540"/>
              <a:buFont typeface="Wingdings" pitchFamily="2" charset="2"/>
              <a:buChar char="Ø"/>
            </a:pPr>
            <a:r>
              <a:rPr lang="en-US" sz="2200" dirty="0">
                <a:latin typeface="Arial" panose="020B0604020202020204" pitchFamily="34" charset="0"/>
                <a:cs typeface="Arial" panose="020B0604020202020204" pitchFamily="34" charset="0"/>
                <a:sym typeface="Arial"/>
              </a:rPr>
              <a:t>Financial incentives</a:t>
            </a:r>
          </a:p>
          <a:p>
            <a:pPr lvl="1">
              <a:spcBef>
                <a:spcPts val="0"/>
              </a:spcBef>
              <a:buClr>
                <a:schemeClr val="dk2"/>
              </a:buClr>
              <a:buSzPts val="1540"/>
              <a:buFont typeface="Wingdings" pitchFamily="2" charset="2"/>
              <a:buChar char="Ø"/>
            </a:pPr>
            <a:r>
              <a:rPr lang="en-US" sz="2200" dirty="0">
                <a:latin typeface="Arial" panose="020B0604020202020204" pitchFamily="34" charset="0"/>
                <a:cs typeface="Arial" panose="020B0604020202020204" pitchFamily="34" charset="0"/>
                <a:sym typeface="Arial"/>
              </a:rPr>
              <a:t>Guidance on household energy management</a:t>
            </a:r>
          </a:p>
          <a:p>
            <a:pPr lvl="1">
              <a:spcBef>
                <a:spcPts val="0"/>
              </a:spcBef>
              <a:buClr>
                <a:schemeClr val="dk2"/>
              </a:buClr>
              <a:buSzPts val="1540"/>
              <a:buFont typeface="Wingdings" pitchFamily="2" charset="2"/>
              <a:buChar char="Ø"/>
            </a:pPr>
            <a:r>
              <a:rPr lang="en-US" sz="2200" dirty="0">
                <a:latin typeface="Arial" panose="020B0604020202020204" pitchFamily="34" charset="0"/>
                <a:cs typeface="Arial" panose="020B0604020202020204" pitchFamily="34" charset="0"/>
                <a:sym typeface="Arial"/>
              </a:rPr>
              <a:t>EnergySaver.gov</a:t>
            </a:r>
          </a:p>
          <a:p>
            <a:pPr lvl="1">
              <a:spcBef>
                <a:spcPts val="0"/>
              </a:spcBef>
              <a:buClr>
                <a:schemeClr val="dk2"/>
              </a:buClr>
              <a:buSzPts val="1540"/>
              <a:buFont typeface="Wingdings" pitchFamily="2" charset="2"/>
              <a:buChar char="Ø"/>
            </a:pPr>
            <a:r>
              <a:rPr lang="en-US" sz="2200" dirty="0" err="1">
                <a:latin typeface="Arial" panose="020B0604020202020204" pitchFamily="34" charset="0"/>
                <a:cs typeface="Arial" panose="020B0604020202020204" pitchFamily="34" charset="0"/>
                <a:sym typeface="Arial"/>
              </a:rPr>
              <a:t>EnergyStar.gov</a:t>
            </a:r>
            <a:endParaRPr lang="en-US" sz="2200" dirty="0">
              <a:latin typeface="Arial" panose="020B0604020202020204" pitchFamily="34" charset="0"/>
              <a:cs typeface="Arial" panose="020B0604020202020204" pitchFamily="34" charset="0"/>
              <a:sym typeface="Arial"/>
            </a:endParaRPr>
          </a:p>
          <a:p>
            <a:pPr>
              <a:spcBef>
                <a:spcPts val="0"/>
              </a:spcBef>
              <a:buClr>
                <a:schemeClr val="dk2"/>
              </a:buClr>
              <a:buSzPts val="1540"/>
              <a:buFont typeface="Wingdings" pitchFamily="2" charset="2"/>
              <a:buChar char="Ø"/>
            </a:pPr>
            <a:r>
              <a:rPr lang="en-US" sz="2400" b="1" dirty="0">
                <a:latin typeface="Arial" panose="020B0604020202020204" pitchFamily="34" charset="0"/>
                <a:cs typeface="Arial" panose="020B0604020202020204" pitchFamily="34" charset="0"/>
                <a:sym typeface="Arial"/>
              </a:rPr>
              <a:t>Iowa Environmental Council</a:t>
            </a:r>
            <a:endParaRPr lang="en-US" sz="2400" dirty="0">
              <a:latin typeface="Arial" panose="020B0604020202020204" pitchFamily="34" charset="0"/>
              <a:cs typeface="Arial" panose="020B0604020202020204" pitchFamily="34" charset="0"/>
              <a:sym typeface="Arial"/>
            </a:endParaRPr>
          </a:p>
          <a:p>
            <a:pPr lvl="1">
              <a:spcBef>
                <a:spcPts val="0"/>
              </a:spcBef>
              <a:buClr>
                <a:schemeClr val="dk2"/>
              </a:buClr>
              <a:buSzPts val="1540"/>
              <a:buFont typeface="Wingdings" pitchFamily="2" charset="2"/>
              <a:buChar char="Ø"/>
            </a:pPr>
            <a:r>
              <a:rPr lang="en-US" sz="2200" dirty="0">
                <a:latin typeface="Arial" panose="020B0604020202020204" pitchFamily="34" charset="0"/>
                <a:cs typeface="Arial" panose="020B0604020202020204" pitchFamily="34" charset="0"/>
                <a:sym typeface="Arial"/>
              </a:rPr>
              <a:t>Iowa Energy and Infrastructure Funding Hub</a:t>
            </a:r>
          </a:p>
          <a:p>
            <a:pPr marL="457200" lvl="2" indent="0">
              <a:spcBef>
                <a:spcPts val="0"/>
              </a:spcBef>
              <a:buClr>
                <a:schemeClr val="dk2"/>
              </a:buClr>
              <a:buSzPts val="1540"/>
              <a:buNone/>
            </a:pPr>
            <a:r>
              <a:rPr lang="en-US" sz="2200" b="1" dirty="0">
                <a:latin typeface="Arial" panose="020B0604020202020204" pitchFamily="34" charset="0"/>
                <a:cs typeface="Arial" panose="020B0604020202020204" pitchFamily="34" charset="0"/>
                <a:sym typeface="Arial"/>
              </a:rPr>
              <a:t> </a:t>
            </a:r>
            <a:r>
              <a:rPr lang="en-US" sz="2000" b="1" i="0" u="none" strike="noStrike" dirty="0">
                <a:solidFill>
                  <a:srgbClr val="999999"/>
                </a:solidFill>
                <a:effectLst/>
                <a:latin typeface="Roboto" panose="02000000000000000000" pitchFamily="2" charset="0"/>
                <a:hlinkClick r:id="rId3"/>
              </a:rPr>
              <a:t>IAFederalFunding.org</a:t>
            </a:r>
            <a:endParaRPr lang="en-US" sz="2000" b="1" dirty="0">
              <a:latin typeface="Arial" panose="020B0604020202020204" pitchFamily="34" charset="0"/>
              <a:cs typeface="Arial" panose="020B0604020202020204" pitchFamily="34" charset="0"/>
              <a:sym typeface="Arial"/>
            </a:endParaRPr>
          </a:p>
          <a:p>
            <a:pPr>
              <a:spcBef>
                <a:spcPts val="0"/>
              </a:spcBef>
              <a:buClr>
                <a:schemeClr val="dk2"/>
              </a:buClr>
              <a:buSzPts val="1540"/>
              <a:buFont typeface="Wingdings" pitchFamily="2" charset="2"/>
              <a:buChar char="ü"/>
            </a:pPr>
            <a:endParaRPr lang="en-US" sz="2400" dirty="0">
              <a:latin typeface="Arial" panose="020B0604020202020204" pitchFamily="34" charset="0"/>
              <a:cs typeface="Arial" panose="020B0604020202020204" pitchFamily="34" charset="0"/>
              <a:sym typeface="Arial"/>
            </a:endParaRPr>
          </a:p>
          <a:p>
            <a:pPr>
              <a:spcBef>
                <a:spcPts val="0"/>
              </a:spcBef>
              <a:buClr>
                <a:schemeClr val="dk2"/>
              </a:buClr>
              <a:buSzPts val="1540"/>
            </a:pPr>
            <a:endParaRPr lang="en-US" sz="2400" i="1" dirty="0">
              <a:latin typeface="Arial" panose="020B0604020202020204" pitchFamily="34" charset="0"/>
              <a:cs typeface="Arial" panose="020B0604020202020204" pitchFamily="34" charset="0"/>
              <a:sym typeface="Arial"/>
            </a:endParaRPr>
          </a:p>
          <a:p>
            <a:pPr marL="0" lvl="0" indent="0" algn="l" rtl="0">
              <a:lnSpc>
                <a:spcPct val="100000"/>
              </a:lnSpc>
              <a:spcBef>
                <a:spcPts val="1000"/>
              </a:spcBef>
              <a:spcAft>
                <a:spcPts val="0"/>
              </a:spcAft>
              <a:buClr>
                <a:schemeClr val="dk2"/>
              </a:buClr>
              <a:buSzPts val="1540"/>
              <a:buNone/>
            </a:pPr>
            <a:endParaRPr sz="2400" dirty="0">
              <a:latin typeface="Arial" panose="020B0604020202020204" pitchFamily="34" charset="0"/>
              <a:ea typeface="Arial"/>
              <a:cs typeface="Arial" panose="020B0604020202020204" pitchFamily="34" charset="0"/>
              <a:sym typeface="Arial"/>
            </a:endParaRPr>
          </a:p>
          <a:p>
            <a:pPr marL="228600" lvl="0" indent="-121920" algn="l" rtl="0">
              <a:lnSpc>
                <a:spcPct val="100000"/>
              </a:lnSpc>
              <a:spcBef>
                <a:spcPts val="1000"/>
              </a:spcBef>
              <a:spcAft>
                <a:spcPts val="0"/>
              </a:spcAft>
              <a:buClr>
                <a:schemeClr val="dk2"/>
              </a:buClr>
              <a:buSzPts val="1680"/>
              <a:buNone/>
            </a:pPr>
            <a:endParaRPr dirty="0">
              <a:latin typeface="Arial"/>
              <a:ea typeface="Arial"/>
              <a:cs typeface="Arial"/>
              <a:sym typeface="Arial"/>
            </a:endParaRPr>
          </a:p>
        </p:txBody>
      </p:sp>
      <p:pic>
        <p:nvPicPr>
          <p:cNvPr id="1026" name="Picture 2">
            <a:extLst>
              <a:ext uri="{FF2B5EF4-FFF2-40B4-BE49-F238E27FC236}">
                <a16:creationId xmlns:a16="http://schemas.microsoft.com/office/drawing/2014/main" id="{08ECA964-54E3-19C1-9859-FD1B917541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425" y="779489"/>
            <a:ext cx="6356277" cy="41042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2234152-775D-0FD1-1F1A-D0E13BCFA5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5015" y="4531923"/>
            <a:ext cx="2851574" cy="2003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512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4D3C3"/>
        </a:solidFill>
        <a:effectLst/>
      </p:bgPr>
    </p:bg>
    <p:spTree>
      <p:nvGrpSpPr>
        <p:cNvPr id="1" name="Shape 248"/>
        <p:cNvGrpSpPr/>
        <p:nvPr/>
      </p:nvGrpSpPr>
      <p:grpSpPr>
        <a:xfrm>
          <a:off x="0" y="0"/>
          <a:ext cx="0" cy="0"/>
          <a:chOff x="0" y="0"/>
          <a:chExt cx="0" cy="0"/>
        </a:xfrm>
      </p:grpSpPr>
      <p:sp>
        <p:nvSpPr>
          <p:cNvPr id="249" name="Google Shape;249;p40"/>
          <p:cNvSpPr txBox="1">
            <a:spLocks noGrp="1"/>
          </p:cNvSpPr>
          <p:nvPr>
            <p:ph type="title"/>
          </p:nvPr>
        </p:nvSpPr>
        <p:spPr>
          <a:xfrm>
            <a:off x="1004341" y="719528"/>
            <a:ext cx="8956523" cy="94438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3200"/>
              <a:buFont typeface="Sorts Mill Goudy"/>
              <a:buNone/>
            </a:pPr>
            <a:r>
              <a:rPr lang="en-US" sz="5400" b="1" dirty="0">
                <a:latin typeface="Arial"/>
                <a:ea typeface="Arial"/>
                <a:cs typeface="Arial"/>
                <a:sym typeface="Arial"/>
              </a:rPr>
              <a:t>VALUABLE RESOURCES</a:t>
            </a:r>
            <a:endParaRPr dirty="0"/>
          </a:p>
        </p:txBody>
      </p:sp>
      <p:sp>
        <p:nvSpPr>
          <p:cNvPr id="250" name="Google Shape;250;p40"/>
          <p:cNvSpPr txBox="1">
            <a:spLocks noGrp="1"/>
          </p:cNvSpPr>
          <p:nvPr>
            <p:ph idx="1"/>
          </p:nvPr>
        </p:nvSpPr>
        <p:spPr>
          <a:xfrm>
            <a:off x="524657" y="1963711"/>
            <a:ext cx="11433564" cy="4407109"/>
          </a:xfrm>
          <a:prstGeom prst="rect">
            <a:avLst/>
          </a:prstGeom>
          <a:noFill/>
          <a:ln>
            <a:noFill/>
          </a:ln>
        </p:spPr>
        <p:txBody>
          <a:bodyPr spcFirstLastPara="1" wrap="square" lIns="91425" tIns="45700" rIns="91425" bIns="45700" anchor="t" anchorCtr="0">
            <a:normAutofit fontScale="85000" lnSpcReduction="20000"/>
          </a:bodyPr>
          <a:lstStyle/>
          <a:p>
            <a:pPr marL="742950" lvl="1" indent="-285750" algn="l" rtl="0">
              <a:lnSpc>
                <a:spcPct val="100000"/>
              </a:lnSpc>
              <a:spcBef>
                <a:spcPts val="0"/>
              </a:spcBef>
              <a:spcAft>
                <a:spcPts val="0"/>
              </a:spcAft>
              <a:buSzPts val="1260"/>
              <a:buChar char="•"/>
            </a:pPr>
            <a:r>
              <a:rPr lang="en-US" sz="3000" dirty="0">
                <a:solidFill>
                  <a:schemeClr val="tx1"/>
                </a:solidFill>
                <a:ea typeface="Calibri"/>
                <a:cs typeface="Arial" panose="020B0604020202020204" pitchFamily="34" charset="0"/>
                <a:sym typeface="Calibri"/>
              </a:rPr>
              <a:t>“Clean Energy Economy”  </a:t>
            </a:r>
            <a:r>
              <a:rPr lang="en-US" sz="3000" dirty="0" err="1">
                <a:solidFill>
                  <a:schemeClr val="tx1"/>
                </a:solidFill>
                <a:ea typeface="Calibri"/>
                <a:cs typeface="Arial" panose="020B0604020202020204" pitchFamily="34" charset="0"/>
                <a:sym typeface="Calibri"/>
              </a:rPr>
              <a:t>cleanenergy.gov</a:t>
            </a:r>
            <a:r>
              <a:rPr lang="en-US" sz="3000" dirty="0">
                <a:solidFill>
                  <a:schemeClr val="tx1"/>
                </a:solidFill>
                <a:ea typeface="Calibri"/>
                <a:cs typeface="Arial" panose="020B0604020202020204" pitchFamily="34" charset="0"/>
                <a:sym typeface="Calibri"/>
              </a:rPr>
              <a:t> </a:t>
            </a:r>
            <a:r>
              <a:rPr lang="en-US" sz="3000" u="sng" dirty="0">
                <a:solidFill>
                  <a:schemeClr val="tx1"/>
                </a:solidFill>
                <a:ea typeface="Calibri"/>
                <a:cs typeface="Arial" panose="020B0604020202020204" pitchFamily="34" charset="0"/>
                <a:sym typeface="Calibri"/>
                <a:hlinkClick r:id="rId4">
                  <a:extLst>
                    <a:ext uri="{A12FA001-AC4F-418D-AE19-62706E023703}">
                      <ahyp:hlinkClr xmlns:ahyp="http://schemas.microsoft.com/office/drawing/2018/hyperlinkcolor" val="tx"/>
                    </a:ext>
                  </a:extLst>
                </a:hlinkClick>
              </a:rPr>
              <a:t>https://www.whitehouse.gov/cleanenergy/?utm_source=link</a:t>
            </a:r>
            <a:endParaRPr sz="3000" dirty="0">
              <a:solidFill>
                <a:schemeClr val="tx1"/>
              </a:solidFill>
              <a:ea typeface="Calibri"/>
              <a:cs typeface="Arial" panose="020B0604020202020204" pitchFamily="34" charset="0"/>
              <a:sym typeface="Calibri"/>
            </a:endParaRPr>
          </a:p>
          <a:p>
            <a:pPr marL="457200" lvl="1" indent="0" algn="l" rtl="0">
              <a:lnSpc>
                <a:spcPct val="100000"/>
              </a:lnSpc>
              <a:spcBef>
                <a:spcPts val="0"/>
              </a:spcBef>
              <a:spcAft>
                <a:spcPts val="0"/>
              </a:spcAft>
              <a:buSzPts val="1260"/>
              <a:buNone/>
            </a:pPr>
            <a:endParaRPr sz="3000" dirty="0">
              <a:solidFill>
                <a:schemeClr val="tx1"/>
              </a:solidFill>
              <a:ea typeface="Calibri"/>
              <a:cs typeface="Arial" panose="020B0604020202020204" pitchFamily="34" charset="0"/>
              <a:sym typeface="Calibri"/>
            </a:endParaRPr>
          </a:p>
          <a:p>
            <a:pPr marL="742950" lvl="1" indent="-285750" algn="l" rtl="0">
              <a:lnSpc>
                <a:spcPct val="100000"/>
              </a:lnSpc>
              <a:spcBef>
                <a:spcPts val="0"/>
              </a:spcBef>
              <a:spcAft>
                <a:spcPts val="0"/>
              </a:spcAft>
              <a:buSzPts val="1260"/>
              <a:buChar char="•"/>
            </a:pPr>
            <a:r>
              <a:rPr lang="en-US" sz="3000" dirty="0">
                <a:solidFill>
                  <a:schemeClr val="tx1"/>
                </a:solidFill>
                <a:ea typeface="Calibri"/>
                <a:cs typeface="Arial" panose="020B0604020202020204" pitchFamily="34" charset="0"/>
                <a:sym typeface="Calibri"/>
              </a:rPr>
              <a:t>Rewiring America</a:t>
            </a:r>
            <a:endParaRPr sz="3000" dirty="0">
              <a:solidFill>
                <a:schemeClr val="tx1"/>
              </a:solidFill>
              <a:cs typeface="Arial" panose="020B0604020202020204" pitchFamily="34" charset="0"/>
            </a:endParaRPr>
          </a:p>
          <a:p>
            <a:pPr marL="457200" lvl="1" indent="0" algn="l" rtl="0">
              <a:lnSpc>
                <a:spcPct val="100000"/>
              </a:lnSpc>
              <a:spcBef>
                <a:spcPts val="0"/>
              </a:spcBef>
              <a:spcAft>
                <a:spcPts val="0"/>
              </a:spcAft>
              <a:buSzPts val="1260"/>
              <a:buNone/>
            </a:pPr>
            <a:r>
              <a:rPr lang="en-US" sz="3000" dirty="0">
                <a:solidFill>
                  <a:schemeClr val="tx1"/>
                </a:solidFill>
                <a:ea typeface="Calibri"/>
                <a:cs typeface="Arial" panose="020B0604020202020204" pitchFamily="34" charset="0"/>
                <a:sym typeface="Calibri"/>
              </a:rPr>
              <a:t>      </a:t>
            </a:r>
            <a:r>
              <a:rPr lang="en-US" sz="3000" u="sng" dirty="0">
                <a:solidFill>
                  <a:schemeClr val="tx1"/>
                </a:solidFill>
                <a:ea typeface="Calibri"/>
                <a:cs typeface="Arial" panose="020B0604020202020204" pitchFamily="34" charset="0"/>
                <a:sym typeface="Calibri"/>
                <a:hlinkClick r:id="rId5">
                  <a:extLst>
                    <a:ext uri="{A12FA001-AC4F-418D-AE19-62706E023703}">
                      <ahyp:hlinkClr xmlns:ahyp="http://schemas.microsoft.com/office/drawing/2018/hyperlinkcolor" val="tx"/>
                    </a:ext>
                  </a:extLst>
                </a:hlinkClick>
              </a:rPr>
              <a:t>https://www.rewiringamerica.org/</a:t>
            </a:r>
            <a:endParaRPr sz="3000" dirty="0">
              <a:solidFill>
                <a:schemeClr val="tx1"/>
              </a:solidFill>
              <a:ea typeface="Calibri"/>
              <a:cs typeface="Arial" panose="020B0604020202020204" pitchFamily="34" charset="0"/>
              <a:sym typeface="Calibri"/>
            </a:endParaRPr>
          </a:p>
          <a:p>
            <a:pPr marL="457200" lvl="1" indent="0" algn="l" rtl="0">
              <a:lnSpc>
                <a:spcPct val="100000"/>
              </a:lnSpc>
              <a:spcBef>
                <a:spcPts val="0"/>
              </a:spcBef>
              <a:spcAft>
                <a:spcPts val="0"/>
              </a:spcAft>
              <a:buSzPts val="1260"/>
              <a:buNone/>
            </a:pPr>
            <a:endParaRPr sz="3000" dirty="0">
              <a:solidFill>
                <a:schemeClr val="tx1"/>
              </a:solidFill>
              <a:ea typeface="Calibri"/>
              <a:cs typeface="Arial" panose="020B0604020202020204" pitchFamily="34" charset="0"/>
              <a:sym typeface="Calibri"/>
            </a:endParaRPr>
          </a:p>
          <a:p>
            <a:pPr marL="742950" lvl="1" indent="-285750" algn="l" rtl="0">
              <a:lnSpc>
                <a:spcPct val="100000"/>
              </a:lnSpc>
              <a:spcBef>
                <a:spcPts val="0"/>
              </a:spcBef>
              <a:spcAft>
                <a:spcPts val="0"/>
              </a:spcAft>
              <a:buSzPts val="1260"/>
              <a:buChar char="•"/>
            </a:pPr>
            <a:r>
              <a:rPr lang="en-US" sz="3000" dirty="0">
                <a:solidFill>
                  <a:schemeClr val="tx1"/>
                </a:solidFill>
                <a:ea typeface="Calibri"/>
                <a:cs typeface="Arial" panose="020B0604020202020204" pitchFamily="34" charset="0"/>
                <a:sym typeface="Calibri"/>
              </a:rPr>
              <a:t>Iowa Environmental Council </a:t>
            </a:r>
            <a:endParaRPr sz="3000" dirty="0">
              <a:solidFill>
                <a:schemeClr val="tx1"/>
              </a:solidFill>
              <a:ea typeface="Calibri"/>
              <a:cs typeface="Arial" panose="020B0604020202020204" pitchFamily="34" charset="0"/>
              <a:sym typeface="Calibri"/>
            </a:endParaRPr>
          </a:p>
          <a:p>
            <a:pPr marL="457200" lvl="1" indent="0" algn="l" rtl="0">
              <a:lnSpc>
                <a:spcPct val="100000"/>
              </a:lnSpc>
              <a:spcBef>
                <a:spcPts val="0"/>
              </a:spcBef>
              <a:spcAft>
                <a:spcPts val="0"/>
              </a:spcAft>
              <a:buSzPts val="1260"/>
              <a:buNone/>
            </a:pPr>
            <a:r>
              <a:rPr lang="en-US" sz="3000" dirty="0">
                <a:solidFill>
                  <a:schemeClr val="tx1"/>
                </a:solidFill>
                <a:ea typeface="Calibri"/>
                <a:cs typeface="Arial" panose="020B0604020202020204" pitchFamily="34" charset="0"/>
                <a:sym typeface="Calibri"/>
              </a:rPr>
              <a:t>     </a:t>
            </a:r>
            <a:r>
              <a:rPr lang="en-US" sz="3000" u="sng" dirty="0">
                <a:solidFill>
                  <a:schemeClr val="tx1"/>
                </a:solidFill>
                <a:ea typeface="Calibri"/>
                <a:cs typeface="Arial" panose="020B0604020202020204" pitchFamily="34" charset="0"/>
                <a:sym typeface="Calibri"/>
                <a:hlinkClick r:id="rId6">
                  <a:extLst>
                    <a:ext uri="{A12FA001-AC4F-418D-AE19-62706E023703}">
                      <ahyp:hlinkClr xmlns:ahyp="http://schemas.microsoft.com/office/drawing/2018/hyperlinkcolor" val="tx"/>
                    </a:ext>
                  </a:extLst>
                </a:hlinkClick>
              </a:rPr>
              <a:t>https://iafederalfunding.org/</a:t>
            </a:r>
            <a:endParaRPr sz="3000" u="sng" dirty="0">
              <a:solidFill>
                <a:schemeClr val="tx1"/>
              </a:solidFill>
              <a:ea typeface="Calibri"/>
              <a:cs typeface="Arial" panose="020B0604020202020204" pitchFamily="34" charset="0"/>
              <a:sym typeface="Calibri"/>
            </a:endParaRPr>
          </a:p>
          <a:p>
            <a:pPr marL="457200" lvl="1" indent="0" algn="l" rtl="0">
              <a:lnSpc>
                <a:spcPct val="100000"/>
              </a:lnSpc>
              <a:spcBef>
                <a:spcPts val="0"/>
              </a:spcBef>
              <a:spcAft>
                <a:spcPts val="0"/>
              </a:spcAft>
              <a:buSzPts val="1260"/>
              <a:buNone/>
            </a:pPr>
            <a:endParaRPr sz="3000" u="sng" dirty="0">
              <a:solidFill>
                <a:schemeClr val="tx1"/>
              </a:solidFill>
              <a:ea typeface="Calibri"/>
              <a:cs typeface="Arial" panose="020B0604020202020204" pitchFamily="34" charset="0"/>
              <a:sym typeface="Calibri"/>
            </a:endParaRPr>
          </a:p>
          <a:p>
            <a:pPr marL="800100" lvl="1" indent="-342900" algn="l" rtl="0">
              <a:lnSpc>
                <a:spcPct val="100000"/>
              </a:lnSpc>
              <a:spcBef>
                <a:spcPts val="0"/>
              </a:spcBef>
              <a:spcAft>
                <a:spcPts val="0"/>
              </a:spcAft>
              <a:buSzPts val="1260"/>
              <a:buChar char="•"/>
            </a:pPr>
            <a:r>
              <a:rPr lang="en-US" sz="3000" dirty="0">
                <a:solidFill>
                  <a:schemeClr val="tx1"/>
                </a:solidFill>
                <a:ea typeface="Calibri"/>
                <a:cs typeface="Arial" panose="020B0604020202020204" pitchFamily="34" charset="0"/>
                <a:sym typeface="Calibri"/>
              </a:rPr>
              <a:t>Johnson Clean Energy District</a:t>
            </a:r>
            <a:endParaRPr sz="3000" dirty="0">
              <a:solidFill>
                <a:schemeClr val="tx1"/>
              </a:solidFill>
              <a:cs typeface="Arial" panose="020B0604020202020204" pitchFamily="34" charset="0"/>
            </a:endParaRPr>
          </a:p>
          <a:p>
            <a:pPr marL="457200" lvl="1" indent="0" algn="l" rtl="0">
              <a:lnSpc>
                <a:spcPct val="100000"/>
              </a:lnSpc>
              <a:spcBef>
                <a:spcPts val="0"/>
              </a:spcBef>
              <a:spcAft>
                <a:spcPts val="0"/>
              </a:spcAft>
              <a:buSzPts val="1260"/>
              <a:buNone/>
            </a:pPr>
            <a:r>
              <a:rPr lang="en-US" sz="3000" dirty="0">
                <a:solidFill>
                  <a:schemeClr val="tx1"/>
                </a:solidFill>
                <a:ea typeface="Calibri"/>
                <a:cs typeface="Arial" panose="020B0604020202020204" pitchFamily="34" charset="0"/>
                <a:sym typeface="Calibri"/>
              </a:rPr>
              <a:t>      </a:t>
            </a:r>
            <a:r>
              <a:rPr lang="en-US" sz="3000" u="sng" dirty="0">
                <a:solidFill>
                  <a:schemeClr val="tx1"/>
                </a:solidFill>
                <a:ea typeface="Calibri"/>
                <a:cs typeface="Arial" panose="020B0604020202020204" pitchFamily="34" charset="0"/>
                <a:sym typeface="Calibri"/>
                <a:hlinkClick r:id="rId7">
                  <a:extLst>
                    <a:ext uri="{A12FA001-AC4F-418D-AE19-62706E023703}">
                      <ahyp:hlinkClr xmlns:ahyp="http://schemas.microsoft.com/office/drawing/2018/hyperlinkcolor" val="tx"/>
                    </a:ext>
                  </a:extLst>
                </a:hlinkClick>
              </a:rPr>
              <a:t>https://johnsoncleanenergydistrict.org/</a:t>
            </a:r>
            <a:endParaRPr lang="en-US" sz="3000" u="sng" dirty="0">
              <a:solidFill>
                <a:schemeClr val="tx1"/>
              </a:solidFill>
              <a:ea typeface="Calibri"/>
              <a:cs typeface="Arial" panose="020B0604020202020204" pitchFamily="34" charset="0"/>
              <a:sym typeface="Calibri"/>
            </a:endParaRPr>
          </a:p>
          <a:p>
            <a:pPr marL="457200" lvl="1" indent="0" algn="l" rtl="0">
              <a:lnSpc>
                <a:spcPct val="100000"/>
              </a:lnSpc>
              <a:spcBef>
                <a:spcPts val="0"/>
              </a:spcBef>
              <a:spcAft>
                <a:spcPts val="0"/>
              </a:spcAft>
              <a:buSzPts val="1260"/>
              <a:buNone/>
            </a:pPr>
            <a:endParaRPr lang="en-US" sz="3000" u="sng" dirty="0">
              <a:solidFill>
                <a:schemeClr val="tx1"/>
              </a:solidFill>
              <a:ea typeface="Calibri"/>
              <a:cs typeface="Arial" panose="020B0604020202020204" pitchFamily="34" charset="0"/>
              <a:sym typeface="Calibri"/>
            </a:endParaRPr>
          </a:p>
          <a:p>
            <a:pPr marL="457200" lvl="1" indent="0" algn="l" rtl="0">
              <a:lnSpc>
                <a:spcPct val="100000"/>
              </a:lnSpc>
              <a:spcBef>
                <a:spcPts val="0"/>
              </a:spcBef>
              <a:spcAft>
                <a:spcPts val="0"/>
              </a:spcAft>
              <a:buSzPts val="1260"/>
              <a:buNone/>
            </a:pPr>
            <a:r>
              <a:rPr lang="en-US" sz="3000" dirty="0">
                <a:solidFill>
                  <a:schemeClr val="tx1"/>
                </a:solidFill>
                <a:ea typeface="Calibri"/>
                <a:cs typeface="Arial" panose="020B0604020202020204" pitchFamily="34" charset="0"/>
                <a:sym typeface="Calibri"/>
              </a:rPr>
              <a:t>    </a:t>
            </a:r>
            <a:r>
              <a:rPr lang="en-US" sz="3000" u="sng" dirty="0" err="1">
                <a:solidFill>
                  <a:schemeClr val="tx1"/>
                </a:solidFill>
                <a:ea typeface="Calibri"/>
                <a:cs typeface="Arial" panose="020B0604020202020204" pitchFamily="34" charset="0"/>
                <a:sym typeface="Calibri"/>
              </a:rPr>
              <a:t>craig.r.mosher@gmail.com</a:t>
            </a:r>
            <a:endParaRPr sz="3000" u="sng" dirty="0">
              <a:solidFill>
                <a:schemeClr val="tx1"/>
              </a:solidFill>
              <a:ea typeface="Calibri"/>
              <a:cs typeface="Arial" panose="020B0604020202020204" pitchFamily="34" charset="0"/>
              <a:sym typeface="Calibri"/>
            </a:endParaRPr>
          </a:p>
          <a:p>
            <a:pPr marL="457200" lvl="1" indent="0" algn="l" rtl="0">
              <a:lnSpc>
                <a:spcPct val="100000"/>
              </a:lnSpc>
              <a:spcBef>
                <a:spcPts val="0"/>
              </a:spcBef>
              <a:spcAft>
                <a:spcPts val="0"/>
              </a:spcAft>
              <a:buSzPts val="1260"/>
              <a:buNone/>
            </a:pPr>
            <a:endParaRPr dirty="0">
              <a:latin typeface="Calibri"/>
              <a:ea typeface="Calibri"/>
              <a:cs typeface="Calibri"/>
              <a:sym typeface="Calibri"/>
            </a:endParaRPr>
          </a:p>
          <a:p>
            <a:pPr marL="457200" lvl="1" indent="0" algn="l" rtl="0">
              <a:lnSpc>
                <a:spcPct val="100000"/>
              </a:lnSpc>
              <a:spcBef>
                <a:spcPts val="0"/>
              </a:spcBef>
              <a:spcAft>
                <a:spcPts val="0"/>
              </a:spcAft>
              <a:buSzPts val="1260"/>
              <a:buNone/>
            </a:pPr>
            <a:endParaRPr dirty="0">
              <a:latin typeface="Calibri"/>
              <a:ea typeface="Calibri"/>
              <a:cs typeface="Calibri"/>
              <a:sym typeface="Calibri"/>
            </a:endParaRPr>
          </a:p>
          <a:p>
            <a:pPr marL="148590" lvl="0" indent="0" algn="l" rtl="0">
              <a:lnSpc>
                <a:spcPct val="100000"/>
              </a:lnSpc>
              <a:spcBef>
                <a:spcPts val="1000"/>
              </a:spcBef>
              <a:spcAft>
                <a:spcPts val="0"/>
              </a:spcAft>
              <a:buSzPts val="1260"/>
              <a:buNone/>
            </a:pPr>
            <a:endParaRPr dirty="0">
              <a:latin typeface="Arial"/>
              <a:ea typeface="Arial"/>
              <a:cs typeface="Arial"/>
              <a:sym typeface="Arial"/>
            </a:endParaRPr>
          </a:p>
        </p:txBody>
      </p:sp>
      <p:pic>
        <p:nvPicPr>
          <p:cNvPr id="251" name="Google Shape;251;p40" descr="Logo&#10;&#10;Description automatically generated"/>
          <p:cNvPicPr preferRelativeResize="0"/>
          <p:nvPr/>
        </p:nvPicPr>
        <p:blipFill rotWithShape="1">
          <a:blip r:embed="rId8">
            <a:alphaModFix/>
          </a:blip>
          <a:srcRect/>
          <a:stretch/>
        </p:blipFill>
        <p:spPr>
          <a:xfrm>
            <a:off x="9646427" y="-350932"/>
            <a:ext cx="2743200" cy="2743200"/>
          </a:xfrm>
          <a:prstGeom prst="rect">
            <a:avLst/>
          </a:prstGeom>
          <a:noFill/>
          <a:ln>
            <a:noFill/>
          </a:ln>
        </p:spPr>
      </p:pic>
      <p:pic>
        <p:nvPicPr>
          <p:cNvPr id="3" name="Picture 2">
            <a:extLst>
              <a:ext uri="{FF2B5EF4-FFF2-40B4-BE49-F238E27FC236}">
                <a16:creationId xmlns:a16="http://schemas.microsoft.com/office/drawing/2014/main" id="{F8A0C47D-9701-447B-8982-CA3F4A4F67C8}"/>
              </a:ext>
            </a:extLst>
          </p:cNvPr>
          <p:cNvPicPr>
            <a:picLocks noChangeAspect="1"/>
          </p:cNvPicPr>
          <p:nvPr/>
        </p:nvPicPr>
        <p:blipFill>
          <a:blip r:embed="rId9"/>
          <a:stretch>
            <a:fillRect/>
          </a:stretch>
        </p:blipFill>
        <p:spPr>
          <a:xfrm>
            <a:off x="7969114" y="3002693"/>
            <a:ext cx="2926080" cy="292608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4D3C3"/>
        </a:solidFill>
        <a:effectLst/>
      </p:bgPr>
    </p:bg>
    <p:spTree>
      <p:nvGrpSpPr>
        <p:cNvPr id="1" name="Shape 223"/>
        <p:cNvGrpSpPr/>
        <p:nvPr/>
      </p:nvGrpSpPr>
      <p:grpSpPr>
        <a:xfrm>
          <a:off x="0" y="0"/>
          <a:ext cx="0" cy="0"/>
          <a:chOff x="0" y="0"/>
          <a:chExt cx="0" cy="0"/>
        </a:xfrm>
      </p:grpSpPr>
      <p:pic>
        <p:nvPicPr>
          <p:cNvPr id="224" name="Google Shape;224;p38" descr="A close up of a logo&#10;&#10;Description automatically generated"/>
          <p:cNvPicPr preferRelativeResize="0"/>
          <p:nvPr/>
        </p:nvPicPr>
        <p:blipFill rotWithShape="1">
          <a:blip r:embed="rId4">
            <a:alphaModFix amt="20000"/>
          </a:blip>
          <a:srcRect l="2580" t="23299" r="2481" b="23299"/>
          <a:stretch/>
        </p:blipFill>
        <p:spPr>
          <a:xfrm>
            <a:off x="0" y="-268941"/>
            <a:ext cx="12192000" cy="6858000"/>
          </a:xfrm>
          <a:prstGeom prst="rect">
            <a:avLst/>
          </a:prstGeom>
          <a:noFill/>
          <a:ln>
            <a:noFill/>
          </a:ln>
        </p:spPr>
      </p:pic>
      <p:sp>
        <p:nvSpPr>
          <p:cNvPr id="225" name="Google Shape;225;p38"/>
          <p:cNvSpPr txBox="1">
            <a:spLocks noGrp="1"/>
          </p:cNvSpPr>
          <p:nvPr>
            <p:ph type="title"/>
          </p:nvPr>
        </p:nvSpPr>
        <p:spPr>
          <a:xfrm>
            <a:off x="470647" y="268941"/>
            <a:ext cx="11430000" cy="1438835"/>
          </a:xfrm>
          <a:prstGeom prst="rect">
            <a:avLst/>
          </a:prstGeom>
          <a:noFill/>
          <a:ln>
            <a:noFill/>
          </a:ln>
        </p:spPr>
        <p:txBody>
          <a:bodyPr spcFirstLastPara="1" wrap="square" lIns="91425" tIns="45700" rIns="91425" bIns="45700" anchor="b" anchorCtr="0">
            <a:normAutofit/>
          </a:bodyPr>
          <a:lstStyle/>
          <a:p>
            <a:pPr lvl="0" algn="l" rtl="0">
              <a:lnSpc>
                <a:spcPct val="90000"/>
              </a:lnSpc>
              <a:spcBef>
                <a:spcPts val="0"/>
              </a:spcBef>
              <a:spcAft>
                <a:spcPts val="0"/>
              </a:spcAft>
              <a:buClr>
                <a:schemeClr val="dk2"/>
              </a:buClr>
              <a:buSzPts val="5400"/>
            </a:pPr>
            <a:r>
              <a:rPr lang="en-US" sz="4000" b="1" dirty="0">
                <a:latin typeface="Arial" panose="020B0604020202020204" pitchFamily="34" charset="0"/>
                <a:cs typeface="Arial" panose="020B0604020202020204" pitchFamily="34" charset="0"/>
              </a:rPr>
              <a:t>What can you do at your agency?</a:t>
            </a:r>
            <a:endParaRPr sz="2800" b="1" dirty="0">
              <a:latin typeface="+mn-lt"/>
            </a:endParaRPr>
          </a:p>
        </p:txBody>
      </p:sp>
      <p:sp>
        <p:nvSpPr>
          <p:cNvPr id="2" name="TextBox 1">
            <a:extLst>
              <a:ext uri="{FF2B5EF4-FFF2-40B4-BE49-F238E27FC236}">
                <a16:creationId xmlns:a16="http://schemas.microsoft.com/office/drawing/2014/main" id="{0ED4B312-018C-B47D-14EB-1B9BD9696570}"/>
              </a:ext>
            </a:extLst>
          </p:cNvPr>
          <p:cNvSpPr txBox="1"/>
          <p:nvPr/>
        </p:nvSpPr>
        <p:spPr>
          <a:xfrm>
            <a:off x="874059" y="2877670"/>
            <a:ext cx="10179423" cy="4524315"/>
          </a:xfrm>
          <a:prstGeom prst="rect">
            <a:avLst/>
          </a:prstGeom>
          <a:noFill/>
        </p:spPr>
        <p:txBody>
          <a:bodyPr wrap="square" rtlCol="0">
            <a:spAutoFit/>
          </a:bodyPr>
          <a:lstStyle/>
          <a:p>
            <a:pPr marL="742950" indent="-742950">
              <a:buFontTx/>
              <a:buAutoNum type="arabicPeriod"/>
            </a:pPr>
            <a:r>
              <a:rPr lang="en-US" sz="3600" dirty="0">
                <a:latin typeface="Arial" panose="020B0604020202020204" pitchFamily="34" charset="0"/>
                <a:cs typeface="Arial" panose="020B0604020202020204" pitchFamily="34" charset="0"/>
              </a:rPr>
              <a:t> Basic: LED bulbs, thermostats, pipe/duct sealing</a:t>
            </a:r>
          </a:p>
          <a:p>
            <a:pPr marL="742950" indent="-742950">
              <a:buFontTx/>
              <a:buAutoNum type="arabicPeriod"/>
            </a:pPr>
            <a:r>
              <a:rPr lang="en-US" sz="3600" dirty="0">
                <a:latin typeface="Arial" panose="020B0604020202020204" pitchFamily="34" charset="0"/>
                <a:cs typeface="Arial" panose="020B0604020202020204" pitchFamily="34" charset="0"/>
              </a:rPr>
              <a:t>Air sealing windows &amp; doors, age of furnaces, A/C, water heaters, refrigerators</a:t>
            </a:r>
          </a:p>
          <a:p>
            <a:pPr marL="742950" indent="-742950">
              <a:buFontTx/>
              <a:buAutoNum type="arabicPeriod"/>
            </a:pPr>
            <a:r>
              <a:rPr lang="en-US" sz="3600" dirty="0">
                <a:latin typeface="Arial" panose="020B0604020202020204" pitchFamily="34" charset="0"/>
                <a:cs typeface="Arial" panose="020B0604020202020204" pitchFamily="34" charset="0"/>
              </a:rPr>
              <a:t>Insulation, windows &amp; doors</a:t>
            </a:r>
          </a:p>
          <a:p>
            <a:pPr marL="742950" indent="-742950">
              <a:buFontTx/>
              <a:buAutoNum type="arabicPeriod"/>
            </a:pPr>
            <a:r>
              <a:rPr lang="en-US" sz="3600" dirty="0">
                <a:latin typeface="Arial" panose="020B0604020202020204" pitchFamily="34" charset="0"/>
                <a:cs typeface="Arial" panose="020B0604020202020204" pitchFamily="34" charset="0"/>
              </a:rPr>
              <a:t>Consider solar panels</a:t>
            </a:r>
          </a:p>
          <a:p>
            <a:pPr marL="742950" indent="-742950">
              <a:buFontTx/>
              <a:buAutoNum type="arabicPeriod"/>
            </a:pPr>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6332753"/>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7"/>
          <p:cNvSpPr txBox="1">
            <a:spLocks noGrp="1"/>
          </p:cNvSpPr>
          <p:nvPr>
            <p:ph type="title"/>
          </p:nvPr>
        </p:nvSpPr>
        <p:spPr>
          <a:xfrm>
            <a:off x="831850" y="2393576"/>
            <a:ext cx="10515600" cy="1305588"/>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2"/>
              </a:buClr>
              <a:buSzPts val="5400"/>
              <a:buFont typeface="Arial"/>
              <a:buNone/>
            </a:pPr>
            <a:r>
              <a:rPr lang="en-US" sz="6000" b="1" dirty="0">
                <a:latin typeface="Arial" panose="020B0604020202020204" pitchFamily="34" charset="0"/>
                <a:ea typeface="Arial"/>
                <a:cs typeface="Arial" panose="020B0604020202020204" pitchFamily="34" charset="0"/>
                <a:sym typeface="Arial"/>
              </a:rPr>
              <a:t>Thank you! </a:t>
            </a:r>
            <a:endParaRPr sz="6000" b="1" dirty="0">
              <a:latin typeface="Arial" panose="020B0604020202020204" pitchFamily="34" charset="0"/>
              <a:cs typeface="Arial" panose="020B0604020202020204" pitchFamily="34" charset="0"/>
            </a:endParaRPr>
          </a:p>
        </p:txBody>
      </p:sp>
      <p:sp>
        <p:nvSpPr>
          <p:cNvPr id="282" name="Google Shape;282;p17"/>
          <p:cNvSpPr txBox="1">
            <a:spLocks noGrp="1"/>
          </p:cNvSpPr>
          <p:nvPr>
            <p:ph type="body" idx="1"/>
          </p:nvPr>
        </p:nvSpPr>
        <p:spPr>
          <a:xfrm>
            <a:off x="831850" y="4239491"/>
            <a:ext cx="10515600" cy="2202873"/>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1960"/>
              <a:buNone/>
            </a:pPr>
            <a:r>
              <a:rPr lang="en-US" sz="4800" dirty="0" err="1">
                <a:latin typeface="Arial" panose="020B0604020202020204" pitchFamily="34" charset="0"/>
                <a:ea typeface="Arial"/>
                <a:cs typeface="Arial" panose="020B0604020202020204" pitchFamily="34" charset="0"/>
                <a:sym typeface="Arial"/>
              </a:rPr>
              <a:t>johnsoncleanenergydistrict.org</a:t>
            </a:r>
            <a:endParaRPr lang="en-US" sz="4800" dirty="0">
              <a:latin typeface="Arial" panose="020B0604020202020204" pitchFamily="34" charset="0"/>
              <a:ea typeface="Arial"/>
              <a:cs typeface="Arial" panose="020B0604020202020204" pitchFamily="34" charset="0"/>
              <a:sym typeface="Arial"/>
            </a:endParaRPr>
          </a:p>
          <a:p>
            <a:pPr marL="0" lvl="0" indent="0" algn="ctr" rtl="0">
              <a:lnSpc>
                <a:spcPct val="100000"/>
              </a:lnSpc>
              <a:spcBef>
                <a:spcPts val="0"/>
              </a:spcBef>
              <a:spcAft>
                <a:spcPts val="0"/>
              </a:spcAft>
              <a:buClr>
                <a:srgbClr val="888888"/>
              </a:buClr>
              <a:buSzPts val="1960"/>
              <a:buNone/>
            </a:pPr>
            <a:r>
              <a:rPr lang="en-US" sz="3200" dirty="0">
                <a:latin typeface="Arial" panose="020B0604020202020204" pitchFamily="34" charset="0"/>
                <a:ea typeface="Arial"/>
                <a:cs typeface="Arial" panose="020B0604020202020204" pitchFamily="34" charset="0"/>
                <a:sym typeface="Arial"/>
                <a:hlinkClick r:id="rId3"/>
              </a:rPr>
              <a:t>craig.r.mosher@gmail.com</a:t>
            </a:r>
            <a:endParaRPr lang="en-US" sz="3200" dirty="0">
              <a:latin typeface="Arial" panose="020B0604020202020204" pitchFamily="34" charset="0"/>
              <a:ea typeface="Arial"/>
              <a:cs typeface="Arial" panose="020B0604020202020204" pitchFamily="34" charset="0"/>
              <a:sym typeface="Arial"/>
            </a:endParaRPr>
          </a:p>
          <a:p>
            <a:pPr marL="0" lvl="0" indent="0" algn="ctr" rtl="0">
              <a:lnSpc>
                <a:spcPct val="100000"/>
              </a:lnSpc>
              <a:spcBef>
                <a:spcPts val="0"/>
              </a:spcBef>
              <a:spcAft>
                <a:spcPts val="0"/>
              </a:spcAft>
              <a:buClr>
                <a:srgbClr val="888888"/>
              </a:buClr>
              <a:buSzPts val="1960"/>
              <a:buNone/>
            </a:pPr>
            <a:endParaRPr sz="3200" dirty="0">
              <a:ea typeface="Arial"/>
              <a:cs typeface="Arial"/>
              <a:sym typeface="Arial"/>
            </a:endParaRPr>
          </a:p>
        </p:txBody>
      </p:sp>
      <p:pic>
        <p:nvPicPr>
          <p:cNvPr id="283" name="Google Shape;283;p17" descr="Logo&#10;&#10;Description automatically generated"/>
          <p:cNvPicPr preferRelativeResize="0"/>
          <p:nvPr/>
        </p:nvPicPr>
        <p:blipFill rotWithShape="1">
          <a:blip r:embed="rId4">
            <a:alphaModFix/>
          </a:blip>
          <a:srcRect/>
          <a:stretch/>
        </p:blipFill>
        <p:spPr>
          <a:xfrm>
            <a:off x="4773627" y="0"/>
            <a:ext cx="2632045" cy="2620439"/>
          </a:xfrm>
          <a:prstGeom prst="rect">
            <a:avLst/>
          </a:prstGeom>
          <a:noFill/>
          <a:ln>
            <a:noFill/>
          </a:ln>
        </p:spPr>
      </p:pic>
    </p:spTree>
    <p:extLst>
      <p:ext uri="{BB962C8B-B14F-4D97-AF65-F5344CB8AC3E}">
        <p14:creationId xmlns:p14="http://schemas.microsoft.com/office/powerpoint/2010/main" val="3403880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4D3C3"/>
        </a:solidFill>
        <a:effectLst/>
      </p:bgPr>
    </p:bg>
    <p:spTree>
      <p:nvGrpSpPr>
        <p:cNvPr id="1" name="Shape 99"/>
        <p:cNvGrpSpPr/>
        <p:nvPr/>
      </p:nvGrpSpPr>
      <p:grpSpPr>
        <a:xfrm>
          <a:off x="0" y="0"/>
          <a:ext cx="0" cy="0"/>
          <a:chOff x="0" y="0"/>
          <a:chExt cx="0" cy="0"/>
        </a:xfrm>
      </p:grpSpPr>
      <p:pic>
        <p:nvPicPr>
          <p:cNvPr id="100" name="Google Shape;100;p2"/>
          <p:cNvPicPr preferRelativeResize="0"/>
          <p:nvPr/>
        </p:nvPicPr>
        <p:blipFill rotWithShape="1">
          <a:blip r:embed="rId4">
            <a:alphaModFix amt="20000"/>
          </a:blip>
          <a:srcRect t="18764" r="44468" b="18764"/>
          <a:stretch/>
        </p:blipFill>
        <p:spPr>
          <a:xfrm>
            <a:off x="15374470" y="2549984"/>
            <a:ext cx="10179637" cy="10769557"/>
          </a:xfrm>
          <a:prstGeom prst="rect">
            <a:avLst/>
          </a:prstGeom>
          <a:noFill/>
          <a:ln>
            <a:noFill/>
          </a:ln>
        </p:spPr>
      </p:pic>
      <p:sp>
        <p:nvSpPr>
          <p:cNvPr id="101" name="Google Shape;101;p2"/>
          <p:cNvSpPr txBox="1">
            <a:spLocks noGrp="1"/>
          </p:cNvSpPr>
          <p:nvPr>
            <p:ph type="title"/>
          </p:nvPr>
        </p:nvSpPr>
        <p:spPr>
          <a:xfrm>
            <a:off x="457201" y="389744"/>
            <a:ext cx="10425658" cy="1019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Arial"/>
              <a:buNone/>
            </a:pPr>
            <a:r>
              <a:rPr lang="en-US" sz="4000" b="1" dirty="0">
                <a:latin typeface="Arial" panose="020B0604020202020204" pitchFamily="34" charset="0"/>
                <a:cs typeface="Arial" panose="020B0604020202020204" pitchFamily="34" charset="0"/>
                <a:sym typeface="Arial"/>
              </a:rPr>
              <a:t>Energy Transition Underway</a:t>
            </a:r>
            <a:endParaRPr sz="4000" b="1" dirty="0">
              <a:latin typeface="Arial" panose="020B0604020202020204" pitchFamily="34" charset="0"/>
              <a:cs typeface="Arial" panose="020B0604020202020204" pitchFamily="34" charset="0"/>
            </a:endParaRPr>
          </a:p>
        </p:txBody>
      </p:sp>
      <p:sp>
        <p:nvSpPr>
          <p:cNvPr id="102" name="Google Shape;102;p2"/>
          <p:cNvSpPr txBox="1">
            <a:spLocks noGrp="1"/>
          </p:cNvSpPr>
          <p:nvPr>
            <p:ph idx="1"/>
          </p:nvPr>
        </p:nvSpPr>
        <p:spPr>
          <a:xfrm>
            <a:off x="587921" y="2113601"/>
            <a:ext cx="6848303" cy="4354655"/>
          </a:xfrm>
          <a:prstGeom prst="rect">
            <a:avLst/>
          </a:prstGeom>
          <a:noFill/>
          <a:ln>
            <a:noFill/>
          </a:ln>
        </p:spPr>
        <p:txBody>
          <a:bodyPr spcFirstLastPara="1" wrap="square" lIns="91425" tIns="45700" rIns="91425" bIns="45700" anchor="t" anchorCtr="0">
            <a:noAutofit/>
          </a:bodyPr>
          <a:lstStyle/>
          <a:p>
            <a:pPr marL="914400" lvl="1" indent="-457200" algn="l" rtl="0">
              <a:lnSpc>
                <a:spcPct val="100000"/>
              </a:lnSpc>
              <a:spcBef>
                <a:spcPts val="0"/>
              </a:spcBef>
              <a:spcAft>
                <a:spcPts val="0"/>
              </a:spcAft>
              <a:buClr>
                <a:srgbClr val="3F3F3F"/>
              </a:buClr>
              <a:buSzPts val="1680"/>
              <a:buFont typeface="Wingdings" pitchFamily="2" charset="2"/>
              <a:buChar char="Ø"/>
            </a:pPr>
            <a:r>
              <a:rPr lang="en-US" sz="2800" dirty="0">
                <a:latin typeface="Arial" panose="020B0604020202020204" pitchFamily="34" charset="0"/>
                <a:cs typeface="Arial" panose="020B0604020202020204" pitchFamily="34" charset="0"/>
              </a:rPr>
              <a:t>Global shift to clean energy sources</a:t>
            </a:r>
          </a:p>
          <a:p>
            <a:pPr marL="1143000" lvl="2" indent="-457200">
              <a:spcBef>
                <a:spcPts val="0"/>
              </a:spcBef>
              <a:buClr>
                <a:srgbClr val="3F3F3F"/>
              </a:buClr>
              <a:buSzPts val="1680"/>
              <a:buFont typeface="Wingdings" pitchFamily="2" charset="2"/>
              <a:buChar char="Ø"/>
            </a:pPr>
            <a:r>
              <a:rPr lang="en-US" sz="2800" dirty="0">
                <a:latin typeface="Arial" panose="020B0604020202020204" pitchFamily="34" charset="0"/>
                <a:cs typeface="Arial" panose="020B0604020202020204" pitchFamily="34" charset="0"/>
              </a:rPr>
              <a:t>Fossil fuels (oil, gas, and coal) replaced with wind, solar, geothermal</a:t>
            </a:r>
          </a:p>
          <a:p>
            <a:pPr marL="1143000" lvl="2" indent="-457200">
              <a:spcBef>
                <a:spcPts val="0"/>
              </a:spcBef>
              <a:buClr>
                <a:srgbClr val="3F3F3F"/>
              </a:buClr>
              <a:buSzPts val="1680"/>
              <a:buFont typeface="Wingdings" pitchFamily="2" charset="2"/>
              <a:buChar char="Ø"/>
            </a:pPr>
            <a:r>
              <a:rPr lang="en-US" sz="2800" dirty="0">
                <a:latin typeface="Arial" panose="020B0604020202020204" pitchFamily="34" charset="0"/>
                <a:cs typeface="Arial" panose="020B0604020202020204" pitchFamily="34" charset="0"/>
              </a:rPr>
              <a:t>Market-driven: Wind cheaper than gas power plants </a:t>
            </a:r>
          </a:p>
          <a:p>
            <a:pPr marL="1143000" lvl="2" indent="-457200">
              <a:spcBef>
                <a:spcPts val="0"/>
              </a:spcBef>
              <a:buClr>
                <a:srgbClr val="3F3F3F"/>
              </a:buClr>
              <a:buSzPts val="1680"/>
              <a:buFont typeface="Wingdings" pitchFamily="2" charset="2"/>
              <a:buChar char="Ø"/>
            </a:pPr>
            <a:r>
              <a:rPr lang="en-US" sz="2800" dirty="0">
                <a:latin typeface="Arial" panose="020B0604020202020204" pitchFamily="34" charset="0"/>
                <a:cs typeface="Arial" panose="020B0604020202020204" pitchFamily="34" charset="0"/>
              </a:rPr>
              <a:t>Solar for homes and businesses</a:t>
            </a:r>
          </a:p>
          <a:p>
            <a:pPr marL="1143000" lvl="2" indent="-457200">
              <a:spcBef>
                <a:spcPts val="0"/>
              </a:spcBef>
              <a:buClr>
                <a:srgbClr val="3F3F3F"/>
              </a:buClr>
              <a:buSzPts val="1680"/>
              <a:buFont typeface="Wingdings" pitchFamily="2" charset="2"/>
              <a:buChar char="Ø"/>
            </a:pPr>
            <a:r>
              <a:rPr lang="en-US" sz="2800" dirty="0">
                <a:latin typeface="Arial" panose="020B0604020202020204" pitchFamily="34" charset="0"/>
                <a:cs typeface="Arial" panose="020B0604020202020204" pitchFamily="34" charset="0"/>
              </a:rPr>
              <a:t>Creating green jobs, local clean energy economies</a:t>
            </a:r>
            <a:endParaRPr sz="2800" dirty="0">
              <a:latin typeface="Arial" panose="020B0604020202020204" pitchFamily="34" charset="0"/>
              <a:cs typeface="Arial" panose="020B0604020202020204" pitchFamily="34" charset="0"/>
            </a:endParaRPr>
          </a:p>
        </p:txBody>
      </p:sp>
      <p:pic>
        <p:nvPicPr>
          <p:cNvPr id="103" name="Google Shape;103;p2" descr="Logo&#10;&#10;Description automatically generated"/>
          <p:cNvPicPr preferRelativeResize="0"/>
          <p:nvPr/>
        </p:nvPicPr>
        <p:blipFill rotWithShape="1">
          <a:blip r:embed="rId5">
            <a:alphaModFix/>
          </a:blip>
          <a:srcRect/>
          <a:stretch/>
        </p:blipFill>
        <p:spPr>
          <a:xfrm>
            <a:off x="9681149" y="-314783"/>
            <a:ext cx="2743200" cy="2743200"/>
          </a:xfrm>
          <a:prstGeom prst="rect">
            <a:avLst/>
          </a:prstGeom>
          <a:noFill/>
          <a:ln>
            <a:noFill/>
          </a:ln>
        </p:spPr>
      </p:pic>
      <p:sp>
        <p:nvSpPr>
          <p:cNvPr id="4" name="Rectangle 2">
            <a:extLst>
              <a:ext uri="{FF2B5EF4-FFF2-40B4-BE49-F238E27FC236}">
                <a16:creationId xmlns:a16="http://schemas.microsoft.com/office/drawing/2014/main" id="{CEEB3186-9C70-EF0C-B0B2-B3849A60B9D2}"/>
              </a:ext>
            </a:extLst>
          </p:cNvPr>
          <p:cNvSpPr>
            <a:spLocks noChangeArrowheads="1"/>
          </p:cNvSpPr>
          <p:nvPr/>
        </p:nvSpPr>
        <p:spPr bwMode="auto">
          <a:xfrm>
            <a:off x="9144000" y="2549984"/>
            <a:ext cx="2035927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F6106B5E-AC5C-E303-10FF-C129F0B29E62}"/>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65569" t="4102" r="10277" b="61221"/>
          <a:stretch>
            <a:fillRect/>
          </a:stretch>
        </p:blipFill>
        <p:spPr bwMode="auto">
          <a:xfrm>
            <a:off x="8592670" y="2252039"/>
            <a:ext cx="2460079" cy="2951656"/>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98;p35">
            <a:extLst>
              <a:ext uri="{FF2B5EF4-FFF2-40B4-BE49-F238E27FC236}">
                <a16:creationId xmlns:a16="http://schemas.microsoft.com/office/drawing/2014/main" id="{828F6256-5A09-AE6C-92E2-FC97EC9C3D68}"/>
              </a:ext>
            </a:extLst>
          </p:cNvPr>
          <p:cNvPicPr preferRelativeResize="0"/>
          <p:nvPr/>
        </p:nvPicPr>
        <p:blipFill rotWithShape="1">
          <a:blip r:embed="rId4">
            <a:alphaModFix amt="20000"/>
          </a:blip>
          <a:srcRect t="18764" r="44468" b="18764"/>
          <a:stretch/>
        </p:blipFill>
        <p:spPr>
          <a:xfrm>
            <a:off x="14012120" y="-314783"/>
            <a:ext cx="6096000" cy="6858001"/>
          </a:xfrm>
          <a:prstGeom prst="rect">
            <a:avLst/>
          </a:prstGeom>
          <a:noFill/>
          <a:ln>
            <a:noFill/>
          </a:ln>
        </p:spPr>
      </p:pic>
      <p:sp>
        <p:nvSpPr>
          <p:cNvPr id="6" name="Rectangle 4">
            <a:extLst>
              <a:ext uri="{FF2B5EF4-FFF2-40B4-BE49-F238E27FC236}">
                <a16:creationId xmlns:a16="http://schemas.microsoft.com/office/drawing/2014/main" id="{D6E1974F-8874-A223-CBD2-64D559607F78}"/>
              </a:ext>
            </a:extLst>
          </p:cNvPr>
          <p:cNvSpPr>
            <a:spLocks noChangeArrowheads="1"/>
          </p:cNvSpPr>
          <p:nvPr/>
        </p:nvSpPr>
        <p:spPr bwMode="auto">
          <a:xfrm>
            <a:off x="3280348" y="18306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4D3C3"/>
        </a:solidFill>
        <a:effectLst/>
      </p:bgPr>
    </p:bg>
    <p:spTree>
      <p:nvGrpSpPr>
        <p:cNvPr id="1" name="Shape 197"/>
        <p:cNvGrpSpPr/>
        <p:nvPr/>
      </p:nvGrpSpPr>
      <p:grpSpPr>
        <a:xfrm>
          <a:off x="0" y="0"/>
          <a:ext cx="0" cy="0"/>
          <a:chOff x="0" y="0"/>
          <a:chExt cx="0" cy="0"/>
        </a:xfrm>
      </p:grpSpPr>
      <p:pic>
        <p:nvPicPr>
          <p:cNvPr id="198" name="Google Shape;198;p35"/>
          <p:cNvPicPr preferRelativeResize="0"/>
          <p:nvPr/>
        </p:nvPicPr>
        <p:blipFill rotWithShape="1">
          <a:blip r:embed="rId4">
            <a:alphaModFix amt="20000"/>
          </a:blip>
          <a:srcRect t="18764" r="44468" b="18764"/>
          <a:stretch/>
        </p:blipFill>
        <p:spPr>
          <a:xfrm>
            <a:off x="6096000" y="0"/>
            <a:ext cx="6096000" cy="6858001"/>
          </a:xfrm>
          <a:prstGeom prst="rect">
            <a:avLst/>
          </a:prstGeom>
          <a:noFill/>
          <a:ln>
            <a:noFill/>
          </a:ln>
        </p:spPr>
      </p:pic>
      <p:sp>
        <p:nvSpPr>
          <p:cNvPr id="199" name="Google Shape;199;p35"/>
          <p:cNvSpPr txBox="1">
            <a:spLocks noGrp="1"/>
          </p:cNvSpPr>
          <p:nvPr>
            <p:ph type="title"/>
          </p:nvPr>
        </p:nvSpPr>
        <p:spPr>
          <a:xfrm>
            <a:off x="-1" y="216568"/>
            <a:ext cx="10421471" cy="1082843"/>
          </a:xfrm>
          <a:prstGeom prst="rect">
            <a:avLst/>
          </a:prstGeom>
          <a:noFill/>
          <a:ln>
            <a:noFill/>
          </a:ln>
        </p:spPr>
        <p:txBody>
          <a:bodyPr spcFirstLastPara="1" wrap="square" lIns="91425" tIns="45700" rIns="91425" bIns="45700" anchor="b" anchorCtr="0">
            <a:noAutofit/>
          </a:bodyPr>
          <a:lstStyle/>
          <a:p>
            <a:pPr marL="0" lvl="0" indent="0" rtl="0">
              <a:lnSpc>
                <a:spcPct val="90000"/>
              </a:lnSpc>
              <a:spcBef>
                <a:spcPts val="0"/>
              </a:spcBef>
              <a:spcAft>
                <a:spcPts val="0"/>
              </a:spcAft>
              <a:buClr>
                <a:schemeClr val="dk2"/>
              </a:buClr>
              <a:buSzPts val="3200"/>
              <a:buFont typeface="Arial"/>
              <a:buNone/>
            </a:pPr>
            <a:r>
              <a:rPr lang="en-US" sz="4000" b="1" dirty="0">
                <a:latin typeface="Arial" panose="020B0604020202020204" pitchFamily="34" charset="0"/>
                <a:ea typeface="Arial"/>
                <a:cs typeface="Arial" panose="020B0604020202020204" pitchFamily="34" charset="0"/>
                <a:sym typeface="Arial"/>
              </a:rPr>
              <a:t>Housing/small business sector</a:t>
            </a:r>
            <a:endParaRPr sz="4000" b="1" dirty="0">
              <a:latin typeface="Arial" panose="020B0604020202020204" pitchFamily="34" charset="0"/>
              <a:cs typeface="Arial" panose="020B0604020202020204" pitchFamily="34" charset="0"/>
            </a:endParaRPr>
          </a:p>
        </p:txBody>
      </p:sp>
      <p:sp>
        <p:nvSpPr>
          <p:cNvPr id="200" name="Google Shape;200;p35"/>
          <p:cNvSpPr txBox="1">
            <a:spLocks noGrp="1"/>
          </p:cNvSpPr>
          <p:nvPr>
            <p:ph idx="1"/>
          </p:nvPr>
        </p:nvSpPr>
        <p:spPr>
          <a:xfrm>
            <a:off x="209864" y="1963271"/>
            <a:ext cx="6096000" cy="4047564"/>
          </a:xfrm>
          <a:prstGeom prst="rect">
            <a:avLst/>
          </a:prstGeom>
          <a:noFill/>
          <a:ln>
            <a:noFill/>
          </a:ln>
        </p:spPr>
        <p:txBody>
          <a:bodyPr spcFirstLastPara="1" wrap="square" lIns="91425" tIns="45700" rIns="91425" bIns="45700" anchor="t" anchorCtr="0">
            <a:normAutofit fontScale="92500" lnSpcReduction="10000"/>
          </a:bodyPr>
          <a:lstStyle/>
          <a:p>
            <a:pPr marL="742950" lvl="1" indent="-285750" algn="l" rtl="0">
              <a:lnSpc>
                <a:spcPct val="100000"/>
              </a:lnSpc>
              <a:spcBef>
                <a:spcPts val="0"/>
              </a:spcBef>
              <a:spcAft>
                <a:spcPts val="0"/>
              </a:spcAft>
              <a:buClr>
                <a:srgbClr val="3F3F3F"/>
              </a:buClr>
              <a:buSzPts val="1680"/>
              <a:buFont typeface="Wingdings" pitchFamily="2" charset="2"/>
              <a:buChar char="Ø"/>
            </a:pPr>
            <a:r>
              <a:rPr lang="en-US" sz="2800" dirty="0">
                <a:solidFill>
                  <a:srgbClr val="3F3F3F"/>
                </a:solidFill>
                <a:latin typeface="Arial" panose="020B0604020202020204" pitchFamily="34" charset="0"/>
                <a:ea typeface="Arial"/>
                <a:cs typeface="Arial" panose="020B0604020202020204" pitchFamily="34" charset="0"/>
                <a:sym typeface="Arial"/>
              </a:rPr>
              <a:t>20% of US GHG emissions stem from residential sector + small business </a:t>
            </a:r>
          </a:p>
          <a:p>
            <a:pPr marL="742950" lvl="1" indent="-285750" algn="l" rtl="0">
              <a:lnSpc>
                <a:spcPct val="100000"/>
              </a:lnSpc>
              <a:spcBef>
                <a:spcPts val="0"/>
              </a:spcBef>
              <a:spcAft>
                <a:spcPts val="0"/>
              </a:spcAft>
              <a:buClr>
                <a:srgbClr val="3F3F3F"/>
              </a:buClr>
              <a:buSzPts val="1680"/>
              <a:buFont typeface="Wingdings" pitchFamily="2" charset="2"/>
              <a:buChar char="Ø"/>
            </a:pPr>
            <a:r>
              <a:rPr lang="en-US" sz="2800" dirty="0">
                <a:solidFill>
                  <a:srgbClr val="3F3F3F"/>
                </a:solidFill>
                <a:latin typeface="Arial" panose="020B0604020202020204" pitchFamily="34" charset="0"/>
                <a:ea typeface="Arial"/>
                <a:cs typeface="Arial" panose="020B0604020202020204" pitchFamily="34" charset="0"/>
                <a:sym typeface="Arial"/>
              </a:rPr>
              <a:t>Energy intensity highest in north central US</a:t>
            </a:r>
          </a:p>
          <a:p>
            <a:pPr marL="742950" lvl="1" indent="-285750" algn="l" rtl="0">
              <a:lnSpc>
                <a:spcPct val="100000"/>
              </a:lnSpc>
              <a:spcBef>
                <a:spcPts val="0"/>
              </a:spcBef>
              <a:spcAft>
                <a:spcPts val="0"/>
              </a:spcAft>
              <a:buClr>
                <a:srgbClr val="3F3F3F"/>
              </a:buClr>
              <a:buSzPts val="1680"/>
              <a:buFont typeface="Wingdings" pitchFamily="2" charset="2"/>
              <a:buChar char="Ø"/>
            </a:pPr>
            <a:r>
              <a:rPr lang="en-US" sz="2800" dirty="0">
                <a:solidFill>
                  <a:srgbClr val="3F3F3F"/>
                </a:solidFill>
                <a:latin typeface="Arial" panose="020B0604020202020204" pitchFamily="34" charset="0"/>
                <a:ea typeface="Arial"/>
                <a:cs typeface="Arial" panose="020B0604020202020204" pitchFamily="34" charset="0"/>
                <a:sym typeface="Arial"/>
              </a:rPr>
              <a:t>Average home loses up to 1/3 energy </a:t>
            </a:r>
          </a:p>
          <a:p>
            <a:pPr marL="742950" lvl="1" indent="-285750" algn="l" rtl="0">
              <a:lnSpc>
                <a:spcPct val="100000"/>
              </a:lnSpc>
              <a:spcBef>
                <a:spcPts val="0"/>
              </a:spcBef>
              <a:spcAft>
                <a:spcPts val="0"/>
              </a:spcAft>
              <a:buClr>
                <a:srgbClr val="3F3F3F"/>
              </a:buClr>
              <a:buSzPts val="1680"/>
              <a:buFont typeface="Wingdings" pitchFamily="2" charset="2"/>
              <a:buChar char="Ø"/>
            </a:pPr>
            <a:r>
              <a:rPr lang="en-US" sz="2800" dirty="0">
                <a:solidFill>
                  <a:srgbClr val="3F3F3F"/>
                </a:solidFill>
                <a:latin typeface="Arial" panose="020B0604020202020204" pitchFamily="34" charset="0"/>
                <a:ea typeface="Arial"/>
                <a:cs typeface="Arial" panose="020B0604020202020204" pitchFamily="34" charset="0"/>
                <a:sym typeface="Arial"/>
              </a:rPr>
              <a:t>GHG cuts require combining: </a:t>
            </a:r>
          </a:p>
          <a:p>
            <a:pPr marL="971550" lvl="2" indent="-285750">
              <a:spcBef>
                <a:spcPts val="0"/>
              </a:spcBef>
              <a:buClr>
                <a:srgbClr val="3F3F3F"/>
              </a:buClr>
              <a:buSzPts val="1680"/>
              <a:buFont typeface="Wingdings" pitchFamily="2" charset="2"/>
              <a:buChar char="Ø"/>
            </a:pPr>
            <a:r>
              <a:rPr lang="en-US" sz="2800" dirty="0">
                <a:solidFill>
                  <a:srgbClr val="3F3F3F"/>
                </a:solidFill>
                <a:latin typeface="Arial" panose="020B0604020202020204" pitchFamily="34" charset="0"/>
                <a:ea typeface="Arial"/>
                <a:cs typeface="Arial" panose="020B0604020202020204" pitchFamily="34" charset="0"/>
                <a:sym typeface="Arial"/>
              </a:rPr>
              <a:t>energy efficiency</a:t>
            </a:r>
          </a:p>
          <a:p>
            <a:pPr marL="971550" lvl="2" indent="-285750">
              <a:spcBef>
                <a:spcPts val="0"/>
              </a:spcBef>
              <a:buClr>
                <a:srgbClr val="3F3F3F"/>
              </a:buClr>
              <a:buSzPts val="1680"/>
              <a:buFont typeface="Wingdings" pitchFamily="2" charset="2"/>
              <a:buChar char="Ø"/>
            </a:pPr>
            <a:r>
              <a:rPr lang="en-US" sz="2800" dirty="0">
                <a:solidFill>
                  <a:srgbClr val="3F3F3F"/>
                </a:solidFill>
                <a:latin typeface="Arial" panose="020B0604020202020204" pitchFamily="34" charset="0"/>
                <a:ea typeface="Arial"/>
                <a:cs typeface="Arial" panose="020B0604020202020204" pitchFamily="34" charset="0"/>
                <a:sym typeface="Arial"/>
              </a:rPr>
              <a:t>renewable energy (solar)</a:t>
            </a:r>
          </a:p>
          <a:p>
            <a:pPr marL="971550" lvl="2" indent="-285750">
              <a:spcBef>
                <a:spcPts val="0"/>
              </a:spcBef>
              <a:buClr>
                <a:srgbClr val="3F3F3F"/>
              </a:buClr>
              <a:buSzPts val="1680"/>
              <a:buFont typeface="Wingdings" pitchFamily="2" charset="2"/>
              <a:buChar char="Ø"/>
            </a:pPr>
            <a:r>
              <a:rPr lang="en-US" sz="2800" dirty="0">
                <a:solidFill>
                  <a:srgbClr val="3F3F3F"/>
                </a:solidFill>
                <a:latin typeface="Arial" panose="020B0604020202020204" pitchFamily="34" charset="0"/>
                <a:ea typeface="Arial"/>
                <a:cs typeface="Arial" panose="020B0604020202020204" pitchFamily="34" charset="0"/>
                <a:sym typeface="Arial"/>
              </a:rPr>
              <a:t>renewable generation &amp; grid</a:t>
            </a:r>
          </a:p>
          <a:p>
            <a:pPr marL="742950" lvl="1" indent="-285750" algn="l" rtl="0">
              <a:lnSpc>
                <a:spcPct val="100000"/>
              </a:lnSpc>
              <a:spcBef>
                <a:spcPts val="0"/>
              </a:spcBef>
              <a:spcAft>
                <a:spcPts val="0"/>
              </a:spcAft>
              <a:buClr>
                <a:srgbClr val="3F3F3F"/>
              </a:buClr>
              <a:buSzPts val="1680"/>
              <a:buFont typeface="Wingdings" pitchFamily="2" charset="2"/>
              <a:buChar char="Ø"/>
            </a:pPr>
            <a:endParaRPr dirty="0">
              <a:solidFill>
                <a:srgbClr val="3F3F3F"/>
              </a:solidFill>
              <a:latin typeface="Arial"/>
              <a:ea typeface="Arial"/>
              <a:cs typeface="Arial"/>
              <a:sym typeface="Arial"/>
            </a:endParaRPr>
          </a:p>
        </p:txBody>
      </p:sp>
      <p:pic>
        <p:nvPicPr>
          <p:cNvPr id="201" name="Google Shape;201;p35" descr="Logo&#10;&#10;Description automatically generated"/>
          <p:cNvPicPr preferRelativeResize="0"/>
          <p:nvPr/>
        </p:nvPicPr>
        <p:blipFill rotWithShape="1">
          <a:blip r:embed="rId5">
            <a:alphaModFix/>
          </a:blip>
          <a:srcRect/>
          <a:stretch/>
        </p:blipFill>
        <p:spPr>
          <a:xfrm>
            <a:off x="9922605" y="-399603"/>
            <a:ext cx="2743200" cy="2743200"/>
          </a:xfrm>
          <a:prstGeom prst="rect">
            <a:avLst/>
          </a:prstGeom>
          <a:noFill/>
          <a:ln>
            <a:noFill/>
          </a:ln>
        </p:spPr>
      </p:pic>
      <p:pic>
        <p:nvPicPr>
          <p:cNvPr id="7" name="Picture 6" descr="Cemented pathway leading to garage of modern house">
            <a:extLst>
              <a:ext uri="{FF2B5EF4-FFF2-40B4-BE49-F238E27FC236}">
                <a16:creationId xmlns:a16="http://schemas.microsoft.com/office/drawing/2014/main" id="{CE856A30-48E7-317B-35C5-DE3AF2B7E253}"/>
              </a:ext>
            </a:extLst>
          </p:cNvPr>
          <p:cNvPicPr>
            <a:picLocks noChangeAspect="1"/>
          </p:cNvPicPr>
          <p:nvPr/>
        </p:nvPicPr>
        <p:blipFill>
          <a:blip r:embed="rId6"/>
          <a:stretch>
            <a:fillRect/>
          </a:stretch>
        </p:blipFill>
        <p:spPr>
          <a:xfrm>
            <a:off x="7562849" y="2560165"/>
            <a:ext cx="3448051" cy="3211986"/>
          </a:xfrm>
          <a:prstGeom prst="rect">
            <a:avLst/>
          </a:prstGeom>
        </p:spPr>
      </p:pic>
    </p:spTree>
    <p:extLst>
      <p:ext uri="{BB962C8B-B14F-4D97-AF65-F5344CB8AC3E}">
        <p14:creationId xmlns:p14="http://schemas.microsoft.com/office/powerpoint/2010/main" val="995841861"/>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D3C3"/>
        </a:solidFill>
        <a:effectLst/>
      </p:bgPr>
    </p:bg>
    <p:spTree>
      <p:nvGrpSpPr>
        <p:cNvPr id="1" name="Shape 223"/>
        <p:cNvGrpSpPr/>
        <p:nvPr/>
      </p:nvGrpSpPr>
      <p:grpSpPr>
        <a:xfrm>
          <a:off x="0" y="0"/>
          <a:ext cx="0" cy="0"/>
          <a:chOff x="0" y="0"/>
          <a:chExt cx="0" cy="0"/>
        </a:xfrm>
      </p:grpSpPr>
      <p:pic>
        <p:nvPicPr>
          <p:cNvPr id="224" name="Google Shape;224;p38" descr="A close up of a logo&#10;&#10;Description automatically generated"/>
          <p:cNvPicPr preferRelativeResize="0"/>
          <p:nvPr/>
        </p:nvPicPr>
        <p:blipFill rotWithShape="1">
          <a:blip r:embed="rId4">
            <a:alphaModFix amt="20000"/>
          </a:blip>
          <a:srcRect l="2580" t="23299" r="2481" b="23299"/>
          <a:stretch/>
        </p:blipFill>
        <p:spPr>
          <a:xfrm>
            <a:off x="0" y="-134471"/>
            <a:ext cx="12192000" cy="6858000"/>
          </a:xfrm>
          <a:prstGeom prst="rect">
            <a:avLst/>
          </a:prstGeom>
          <a:noFill/>
          <a:ln>
            <a:noFill/>
          </a:ln>
        </p:spPr>
      </p:pic>
      <p:sp>
        <p:nvSpPr>
          <p:cNvPr id="225" name="Google Shape;225;p38"/>
          <p:cNvSpPr txBox="1">
            <a:spLocks noGrp="1"/>
          </p:cNvSpPr>
          <p:nvPr>
            <p:ph type="title"/>
          </p:nvPr>
        </p:nvSpPr>
        <p:spPr>
          <a:xfrm>
            <a:off x="470647" y="268942"/>
            <a:ext cx="11430000" cy="847164"/>
          </a:xfrm>
          <a:prstGeom prst="rect">
            <a:avLst/>
          </a:prstGeom>
          <a:noFill/>
          <a:ln>
            <a:noFill/>
          </a:ln>
        </p:spPr>
        <p:txBody>
          <a:bodyPr spcFirstLastPara="1" wrap="square" lIns="91425" tIns="45700" rIns="91425" bIns="45700" anchor="b" anchorCtr="0">
            <a:normAutofit/>
          </a:bodyPr>
          <a:lstStyle/>
          <a:p>
            <a:pPr lvl="0" rtl="0">
              <a:lnSpc>
                <a:spcPct val="90000"/>
              </a:lnSpc>
              <a:spcBef>
                <a:spcPts val="0"/>
              </a:spcBef>
              <a:spcAft>
                <a:spcPts val="0"/>
              </a:spcAft>
              <a:buClr>
                <a:schemeClr val="dk2"/>
              </a:buClr>
              <a:buSzPts val="5400"/>
            </a:pPr>
            <a:r>
              <a:rPr lang="en-US" sz="4000" b="1" dirty="0">
                <a:latin typeface="Arial" panose="020B0604020202020204" pitchFamily="34" charset="0"/>
                <a:cs typeface="Arial" panose="020B0604020202020204" pitchFamily="34" charset="0"/>
              </a:rPr>
              <a:t>Questions</a:t>
            </a:r>
            <a:endParaRPr sz="2800" b="1" dirty="0">
              <a:latin typeface="+mn-lt"/>
            </a:endParaRPr>
          </a:p>
        </p:txBody>
      </p:sp>
      <p:sp>
        <p:nvSpPr>
          <p:cNvPr id="2" name="TextBox 1">
            <a:extLst>
              <a:ext uri="{FF2B5EF4-FFF2-40B4-BE49-F238E27FC236}">
                <a16:creationId xmlns:a16="http://schemas.microsoft.com/office/drawing/2014/main" id="{0ED4B312-018C-B47D-14EB-1B9BD9696570}"/>
              </a:ext>
            </a:extLst>
          </p:cNvPr>
          <p:cNvSpPr txBox="1"/>
          <p:nvPr/>
        </p:nvSpPr>
        <p:spPr>
          <a:xfrm>
            <a:off x="874060" y="1680882"/>
            <a:ext cx="10434916" cy="4524315"/>
          </a:xfrm>
          <a:prstGeom prst="rect">
            <a:avLst/>
          </a:prstGeom>
          <a:noFill/>
        </p:spPr>
        <p:txBody>
          <a:bodyPr wrap="square" rtlCol="0">
            <a:spAutoFit/>
          </a:bodyPr>
          <a:lstStyle/>
          <a:p>
            <a:pPr marL="742950" indent="-742950">
              <a:buFontTx/>
              <a:buAutoNum type="arabicPeriod"/>
            </a:pPr>
            <a:r>
              <a:rPr lang="en-US" sz="3600" dirty="0">
                <a:latin typeface="Arial" panose="020B0604020202020204" pitchFamily="34" charset="0"/>
                <a:cs typeface="Arial" panose="020B0604020202020204" pitchFamily="34" charset="0"/>
              </a:rPr>
              <a:t>Rent or own your space? Type of space?</a:t>
            </a:r>
          </a:p>
          <a:p>
            <a:pPr marL="742950" indent="-742950">
              <a:buFontTx/>
              <a:buAutoNum type="arabicPeriod"/>
            </a:pPr>
            <a:r>
              <a:rPr lang="en-US" sz="3600" dirty="0">
                <a:latin typeface="Arial" panose="020B0604020202020204" pitchFamily="34" charset="0"/>
                <a:cs typeface="Arial" panose="020B0604020202020204" pitchFamily="34" charset="0"/>
              </a:rPr>
              <a:t>What has been done? LEDs, thermostats?</a:t>
            </a:r>
          </a:p>
          <a:p>
            <a:pPr marL="742950" indent="-742950">
              <a:buFontTx/>
              <a:buAutoNum type="arabicPeriod"/>
            </a:pPr>
            <a:r>
              <a:rPr lang="en-US" sz="3600" dirty="0">
                <a:latin typeface="Arial" panose="020B0604020202020204" pitchFamily="34" charset="0"/>
                <a:cs typeface="Arial" panose="020B0604020202020204" pitchFamily="34" charset="0"/>
              </a:rPr>
              <a:t>Remodeling? Insulation, windows/doors, appliances, furnaces, A/C</a:t>
            </a:r>
          </a:p>
          <a:p>
            <a:pPr marL="742950" indent="-742950">
              <a:buFontTx/>
              <a:buAutoNum type="arabicPeriod"/>
            </a:pPr>
            <a:r>
              <a:rPr lang="en-US" sz="3600" dirty="0">
                <a:latin typeface="Arial" panose="020B0604020202020204" pitchFamily="34" charset="0"/>
                <a:cs typeface="Arial" panose="020B0604020202020204" pitchFamily="34" charset="0"/>
              </a:rPr>
              <a:t>Solar?</a:t>
            </a:r>
          </a:p>
          <a:p>
            <a:pPr marL="742950" indent="-742950">
              <a:buFontTx/>
              <a:buAutoNum type="arabicPeriod"/>
            </a:pPr>
            <a:r>
              <a:rPr lang="en-US" sz="3600" dirty="0">
                <a:latin typeface="Arial" panose="020B0604020202020204" pitchFamily="34" charset="0"/>
                <a:cs typeface="Arial" panose="020B0604020202020204" pitchFamily="34" charset="0"/>
              </a:rPr>
              <a:t>Bike racks? EV charging?</a:t>
            </a:r>
          </a:p>
          <a:p>
            <a:pPr marL="742950" indent="-742950">
              <a:buFontTx/>
              <a:buAutoNum type="arabicPeriod"/>
            </a:pPr>
            <a:r>
              <a:rPr lang="en-US" sz="3600" dirty="0">
                <a:latin typeface="Arial" panose="020B0604020202020204" pitchFamily="34" charset="0"/>
                <a:cs typeface="Arial" panose="020B0604020202020204" pitchFamily="34" charset="0"/>
              </a:rPr>
              <a:t>Using Inflation Recovery Act (IRA) incentives?</a:t>
            </a:r>
          </a:p>
          <a:p>
            <a:pPr marL="742950" indent="-742950">
              <a:buFontTx/>
              <a:buAutoNum type="arabicPeriod"/>
            </a:pP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920150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39"/>
        <p:cNvGrpSpPr/>
        <p:nvPr/>
      </p:nvGrpSpPr>
      <p:grpSpPr>
        <a:xfrm>
          <a:off x="0" y="0"/>
          <a:ext cx="0" cy="0"/>
          <a:chOff x="0" y="0"/>
          <a:chExt cx="0" cy="0"/>
        </a:xfrm>
      </p:grpSpPr>
      <p:pic>
        <p:nvPicPr>
          <p:cNvPr id="140" name="Google Shape;140;p30" descr="A close up of a logo&#10;&#10;Description automatically generated"/>
          <p:cNvPicPr preferRelativeResize="0"/>
          <p:nvPr/>
        </p:nvPicPr>
        <p:blipFill rotWithShape="1">
          <a:blip r:embed="rId4">
            <a:alphaModFix amt="20000"/>
          </a:blip>
          <a:srcRect l="2580" t="23299" r="2481" b="23299"/>
          <a:stretch/>
        </p:blipFill>
        <p:spPr>
          <a:xfrm>
            <a:off x="0" y="0"/>
            <a:ext cx="12192000" cy="6858000"/>
          </a:xfrm>
          <a:prstGeom prst="rect">
            <a:avLst/>
          </a:prstGeom>
          <a:noFill/>
          <a:ln>
            <a:noFill/>
          </a:ln>
        </p:spPr>
      </p:pic>
      <p:sp>
        <p:nvSpPr>
          <p:cNvPr id="141" name="Google Shape;141;p30"/>
          <p:cNvSpPr txBox="1">
            <a:spLocks noGrp="1"/>
          </p:cNvSpPr>
          <p:nvPr>
            <p:ph type="title"/>
          </p:nvPr>
        </p:nvSpPr>
        <p:spPr>
          <a:xfrm>
            <a:off x="1001949" y="685800"/>
            <a:ext cx="10116766" cy="1371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3200"/>
              <a:buNone/>
            </a:pPr>
            <a:br>
              <a:rPr lang="en-US" sz="3200" b="1">
                <a:solidFill>
                  <a:srgbClr val="000000"/>
                </a:solidFill>
                <a:latin typeface="Calibri"/>
                <a:ea typeface="Calibri"/>
                <a:cs typeface="Calibri"/>
                <a:sym typeface="Calibri"/>
              </a:rPr>
            </a:br>
            <a:endParaRPr/>
          </a:p>
        </p:txBody>
      </p:sp>
      <p:sp>
        <p:nvSpPr>
          <p:cNvPr id="142" name="Google Shape;142;p30"/>
          <p:cNvSpPr txBox="1">
            <a:spLocks noGrp="1"/>
          </p:cNvSpPr>
          <p:nvPr>
            <p:ph idx="1"/>
          </p:nvPr>
        </p:nvSpPr>
        <p:spPr>
          <a:xfrm>
            <a:off x="369650" y="2254103"/>
            <a:ext cx="11463761" cy="3918098"/>
          </a:xfrm>
          <a:prstGeom prst="rect">
            <a:avLst/>
          </a:prstGeom>
          <a:noFill/>
          <a:ln>
            <a:noFill/>
          </a:ln>
        </p:spPr>
        <p:txBody>
          <a:bodyPr spcFirstLastPara="1" wrap="square" lIns="91425" tIns="45700" rIns="91425" bIns="45700" anchor="t" anchorCtr="0">
            <a:normAutofit/>
          </a:bodyPr>
          <a:lstStyle/>
          <a:p>
            <a:pPr marL="605790" lvl="1" indent="0" algn="ctr" rtl="0">
              <a:lnSpc>
                <a:spcPct val="100000"/>
              </a:lnSpc>
              <a:spcBef>
                <a:spcPts val="500"/>
              </a:spcBef>
              <a:spcAft>
                <a:spcPts val="0"/>
              </a:spcAft>
              <a:buSzPts val="1260"/>
              <a:buNone/>
            </a:pPr>
            <a:endParaRPr sz="5400" b="1" dirty="0">
              <a:solidFill>
                <a:srgbClr val="000000"/>
              </a:solidFill>
              <a:latin typeface="Calibri"/>
              <a:ea typeface="Calibri"/>
              <a:cs typeface="Calibri"/>
              <a:sym typeface="Calibri"/>
            </a:endParaRPr>
          </a:p>
          <a:p>
            <a:pPr marL="605790" lvl="1" indent="0" algn="ctr" rtl="0">
              <a:lnSpc>
                <a:spcPct val="100000"/>
              </a:lnSpc>
              <a:spcBef>
                <a:spcPts val="500"/>
              </a:spcBef>
              <a:spcAft>
                <a:spcPts val="0"/>
              </a:spcAft>
              <a:buSzPts val="1260"/>
              <a:buNone/>
            </a:pPr>
            <a:r>
              <a:rPr lang="en-US" sz="5400" b="1" dirty="0">
                <a:solidFill>
                  <a:srgbClr val="000000"/>
                </a:solidFill>
                <a:latin typeface="Arial" panose="020B0604020202020204" pitchFamily="34" charset="0"/>
                <a:ea typeface="Calibri"/>
                <a:cs typeface="Arial" panose="020B0604020202020204" pitchFamily="34" charset="0"/>
                <a:sym typeface="Calibri"/>
              </a:rPr>
              <a:t>CAN I HELP (and save money)?</a:t>
            </a:r>
            <a:endParaRPr sz="5400" b="1" dirty="0">
              <a:solidFill>
                <a:srgbClr val="000000"/>
              </a:solidFill>
              <a:latin typeface="Arial" panose="020B0604020202020204" pitchFamily="34" charset="0"/>
              <a:ea typeface="Calibri"/>
              <a:cs typeface="Arial" panose="020B0604020202020204" pitchFamily="34" charset="0"/>
              <a:sym typeface="Calibri"/>
            </a:endParaRPr>
          </a:p>
        </p:txBody>
      </p:sp>
      <p:pic>
        <p:nvPicPr>
          <p:cNvPr id="143" name="Google Shape;143;p30"/>
          <p:cNvPicPr preferRelativeResize="0"/>
          <p:nvPr/>
        </p:nvPicPr>
        <p:blipFill rotWithShape="1">
          <a:blip r:embed="rId5">
            <a:alphaModFix/>
          </a:blip>
          <a:srcRect/>
          <a:stretch/>
        </p:blipFill>
        <p:spPr>
          <a:xfrm>
            <a:off x="4599161" y="438841"/>
            <a:ext cx="2743438" cy="2743438"/>
          </a:xfrm>
          <a:prstGeom prst="rect">
            <a:avLst/>
          </a:prstGeom>
          <a:noFill/>
          <a:ln>
            <a:noFill/>
          </a:ln>
        </p:spPr>
      </p:pic>
    </p:spTree>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4D3C3"/>
        </a:solidFill>
        <a:effectLst/>
      </p:bgPr>
    </p:bg>
    <p:spTree>
      <p:nvGrpSpPr>
        <p:cNvPr id="1" name="Shape 148"/>
        <p:cNvGrpSpPr/>
        <p:nvPr/>
      </p:nvGrpSpPr>
      <p:grpSpPr>
        <a:xfrm>
          <a:off x="0" y="0"/>
          <a:ext cx="0" cy="0"/>
          <a:chOff x="0" y="0"/>
          <a:chExt cx="0" cy="0"/>
        </a:xfrm>
      </p:grpSpPr>
      <p:sp>
        <p:nvSpPr>
          <p:cNvPr id="149" name="Google Shape;149;p7"/>
          <p:cNvSpPr txBox="1">
            <a:spLocks noGrp="1"/>
          </p:cNvSpPr>
          <p:nvPr>
            <p:ph type="title"/>
          </p:nvPr>
        </p:nvSpPr>
        <p:spPr>
          <a:xfrm>
            <a:off x="6812524" y="423151"/>
            <a:ext cx="4749929" cy="1476373"/>
          </a:xfrm>
          <a:prstGeom prst="rect">
            <a:avLst/>
          </a:prstGeom>
          <a:noFill/>
          <a:ln>
            <a:noFill/>
          </a:ln>
        </p:spPr>
        <p:txBody>
          <a:bodyPr spcFirstLastPara="1" wrap="square" lIns="91425" tIns="45700" rIns="91425" bIns="45700" anchor="b" anchorCtr="0">
            <a:noAutofit/>
          </a:bodyPr>
          <a:lstStyle/>
          <a:p>
            <a:pPr marL="0" lvl="0" indent="0" rtl="0">
              <a:lnSpc>
                <a:spcPct val="90000"/>
              </a:lnSpc>
              <a:spcBef>
                <a:spcPts val="0"/>
              </a:spcBef>
              <a:spcAft>
                <a:spcPts val="0"/>
              </a:spcAft>
              <a:buClr>
                <a:schemeClr val="dk2"/>
              </a:buClr>
              <a:buSzPct val="111111"/>
              <a:buFont typeface="Arial"/>
              <a:buNone/>
            </a:pPr>
            <a:r>
              <a:rPr lang="en-US" sz="4800" b="1" dirty="0">
                <a:latin typeface="Arial"/>
                <a:ea typeface="Arial"/>
                <a:cs typeface="Arial"/>
                <a:sym typeface="Arial"/>
              </a:rPr>
              <a:t>ENERGY EFFICIENCY</a:t>
            </a:r>
            <a:endParaRPr sz="4800" dirty="0"/>
          </a:p>
        </p:txBody>
      </p:sp>
      <p:sp>
        <p:nvSpPr>
          <p:cNvPr id="150" name="Google Shape;150;p7"/>
          <p:cNvSpPr txBox="1">
            <a:spLocks noGrp="1"/>
          </p:cNvSpPr>
          <p:nvPr>
            <p:ph sz="half" idx="1"/>
          </p:nvPr>
        </p:nvSpPr>
        <p:spPr>
          <a:xfrm>
            <a:off x="6812525" y="2315286"/>
            <a:ext cx="5031521" cy="4119563"/>
          </a:xfrm>
          <a:prstGeom prst="rect">
            <a:avLst/>
          </a:prstGeom>
          <a:noFill/>
          <a:ln>
            <a:noFill/>
          </a:ln>
        </p:spPr>
        <p:txBody>
          <a:bodyPr spcFirstLastPara="1" wrap="square" lIns="91425" tIns="45700" rIns="91425" bIns="45700" anchor="t" anchorCtr="0">
            <a:normAutofit/>
          </a:bodyPr>
          <a:lstStyle/>
          <a:p>
            <a:pPr lvl="0" algn="l" rtl="0">
              <a:lnSpc>
                <a:spcPct val="100000"/>
              </a:lnSpc>
              <a:spcBef>
                <a:spcPts val="0"/>
              </a:spcBef>
              <a:spcAft>
                <a:spcPts val="0"/>
              </a:spcAft>
              <a:buClr>
                <a:schemeClr val="dk2"/>
              </a:buClr>
              <a:buSzPts val="1680"/>
              <a:buFont typeface="Wingdings" pitchFamily="2" charset="2"/>
              <a:buChar char="Ø"/>
            </a:pPr>
            <a:r>
              <a:rPr lang="en-US" sz="2800" dirty="0">
                <a:latin typeface="Arial" panose="020B0604020202020204" pitchFamily="34" charset="0"/>
                <a:ea typeface="Arial"/>
                <a:cs typeface="Arial" panose="020B0604020202020204" pitchFamily="34" charset="0"/>
                <a:sym typeface="Arial"/>
              </a:rPr>
              <a:t>Getting same results while using less energy</a:t>
            </a:r>
          </a:p>
          <a:p>
            <a:pPr>
              <a:spcBef>
                <a:spcPts val="0"/>
              </a:spcBef>
              <a:buClr>
                <a:schemeClr val="dk2"/>
              </a:buClr>
              <a:buSzPts val="1680"/>
              <a:buFont typeface="Wingdings" pitchFamily="2" charset="2"/>
              <a:buChar char="Ø"/>
            </a:pPr>
            <a:r>
              <a:rPr lang="en-US" sz="2800" dirty="0">
                <a:ea typeface="Arial"/>
                <a:cs typeface="Arial" panose="020B0604020202020204" pitchFamily="34" charset="0"/>
                <a:sym typeface="Arial"/>
              </a:rPr>
              <a:t>Cut utility bills &amp; stabilize energy prices</a:t>
            </a:r>
            <a:endParaRPr sz="2800" dirty="0">
              <a:latin typeface="Arial" panose="020B0604020202020204" pitchFamily="34" charset="0"/>
              <a:cs typeface="Arial" panose="020B0604020202020204" pitchFamily="34" charset="0"/>
            </a:endParaRPr>
          </a:p>
          <a:p>
            <a:pPr lvl="0" algn="l" rtl="0">
              <a:lnSpc>
                <a:spcPct val="100000"/>
              </a:lnSpc>
              <a:spcBef>
                <a:spcPts val="1000"/>
              </a:spcBef>
              <a:spcAft>
                <a:spcPts val="0"/>
              </a:spcAft>
              <a:buClr>
                <a:schemeClr val="dk2"/>
              </a:buClr>
              <a:buSzPts val="1680"/>
              <a:buFont typeface="Wingdings" pitchFamily="2" charset="2"/>
              <a:buChar char="Ø"/>
            </a:pPr>
            <a:r>
              <a:rPr lang="en-US" sz="2800" dirty="0">
                <a:latin typeface="Arial" panose="020B0604020202020204" pitchFamily="34" charset="0"/>
                <a:ea typeface="Arial"/>
                <a:cs typeface="Arial" panose="020B0604020202020204" pitchFamily="34" charset="0"/>
                <a:sym typeface="Arial"/>
              </a:rPr>
              <a:t>EE can get us halfway to our emission reduction goals</a:t>
            </a:r>
            <a:endParaRPr sz="2800" dirty="0">
              <a:latin typeface="Arial" panose="020B0604020202020204" pitchFamily="34" charset="0"/>
              <a:ea typeface="Arial"/>
              <a:cs typeface="Arial" panose="020B0604020202020204" pitchFamily="34" charset="0"/>
              <a:sym typeface="Arial"/>
            </a:endParaRPr>
          </a:p>
          <a:p>
            <a:pPr marL="228600" lvl="0" indent="-121920" algn="l" rtl="0">
              <a:lnSpc>
                <a:spcPct val="100000"/>
              </a:lnSpc>
              <a:spcBef>
                <a:spcPts val="1000"/>
              </a:spcBef>
              <a:spcAft>
                <a:spcPts val="0"/>
              </a:spcAft>
              <a:buClr>
                <a:schemeClr val="dk2"/>
              </a:buClr>
              <a:buSzPts val="1680"/>
              <a:buNone/>
            </a:pPr>
            <a:endParaRPr lang="en-US" dirty="0">
              <a:latin typeface="Arial"/>
              <a:ea typeface="Arial"/>
              <a:cs typeface="Arial"/>
              <a:sym typeface="Arial"/>
            </a:endParaRPr>
          </a:p>
          <a:p>
            <a:pPr marL="228600" lvl="0" indent="-121920" algn="l" rtl="0">
              <a:lnSpc>
                <a:spcPct val="100000"/>
              </a:lnSpc>
              <a:spcBef>
                <a:spcPts val="1000"/>
              </a:spcBef>
              <a:spcAft>
                <a:spcPts val="0"/>
              </a:spcAft>
              <a:buClr>
                <a:schemeClr val="dk2"/>
              </a:buClr>
              <a:buSzPts val="1680"/>
              <a:buNone/>
            </a:pPr>
            <a:endParaRPr lang="en-US" dirty="0">
              <a:latin typeface="Arial"/>
              <a:ea typeface="Arial"/>
              <a:cs typeface="Arial"/>
              <a:sym typeface="Arial"/>
            </a:endParaRPr>
          </a:p>
          <a:p>
            <a:pPr marL="228600" lvl="0" indent="-121920" algn="l" rtl="0">
              <a:lnSpc>
                <a:spcPct val="100000"/>
              </a:lnSpc>
              <a:spcBef>
                <a:spcPts val="1000"/>
              </a:spcBef>
              <a:spcAft>
                <a:spcPts val="0"/>
              </a:spcAft>
              <a:buClr>
                <a:schemeClr val="dk2"/>
              </a:buClr>
              <a:buSzPts val="1680"/>
              <a:buNone/>
            </a:pPr>
            <a:endParaRPr lang="en-US" dirty="0">
              <a:latin typeface="Arial"/>
              <a:ea typeface="Arial"/>
              <a:cs typeface="Arial"/>
              <a:sym typeface="Arial"/>
            </a:endParaRPr>
          </a:p>
          <a:p>
            <a:pPr marL="228600" lvl="0" indent="-121920" algn="l" rtl="0">
              <a:lnSpc>
                <a:spcPct val="100000"/>
              </a:lnSpc>
              <a:spcBef>
                <a:spcPts val="1000"/>
              </a:spcBef>
              <a:spcAft>
                <a:spcPts val="0"/>
              </a:spcAft>
              <a:buClr>
                <a:schemeClr val="dk2"/>
              </a:buClr>
              <a:buSzPts val="1680"/>
              <a:buNone/>
            </a:pPr>
            <a:endParaRPr dirty="0">
              <a:latin typeface="Arial"/>
              <a:ea typeface="Arial"/>
              <a:cs typeface="Arial"/>
              <a:sym typeface="Arial"/>
            </a:endParaRPr>
          </a:p>
        </p:txBody>
      </p:sp>
      <p:pic>
        <p:nvPicPr>
          <p:cNvPr id="151" name="Google Shape;151;p7"/>
          <p:cNvPicPr preferRelativeResize="0">
            <a:picLocks noGrp="1"/>
          </p:cNvPicPr>
          <p:nvPr>
            <p:ph sz="half" idx="2"/>
          </p:nvPr>
        </p:nvPicPr>
        <p:blipFill rotWithShape="1">
          <a:blip r:embed="rId4">
            <a:alphaModFix/>
          </a:blip>
          <a:srcRect t="12325" b="12325"/>
          <a:stretch/>
        </p:blipFill>
        <p:spPr>
          <a:xfrm>
            <a:off x="-39584" y="-1"/>
            <a:ext cx="6135584" cy="6858001"/>
          </a:xfrm>
          <a:prstGeom prst="rect">
            <a:avLst/>
          </a:prstGeom>
          <a:noFill/>
          <a:ln>
            <a:noFill/>
          </a:ln>
        </p:spPr>
      </p:pic>
      <p:sp>
        <p:nvSpPr>
          <p:cNvPr id="152" name="Google Shape;152;p7"/>
          <p:cNvSpPr txBox="1"/>
          <p:nvPr/>
        </p:nvSpPr>
        <p:spPr>
          <a:xfrm>
            <a:off x="6812525" y="4981074"/>
            <a:ext cx="4749929" cy="11430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2"/>
              </a:buClr>
              <a:buSzPts val="3200"/>
              <a:buFont typeface="Arial"/>
              <a:buNone/>
            </a:pPr>
            <a:r>
              <a:rPr lang="en-US" sz="3200" b="1" i="0" u="none" strike="noStrike" cap="none" dirty="0">
                <a:solidFill>
                  <a:schemeClr val="dk2"/>
                </a:solidFill>
                <a:latin typeface="Arial"/>
                <a:ea typeface="Arial"/>
                <a:cs typeface="Arial"/>
                <a:sym typeface="Arial"/>
              </a:rPr>
              <a:t>REDUCE BEFORE YOU PRODUCE</a:t>
            </a:r>
            <a:endParaRPr sz="1400" b="1" i="0" u="none" strike="noStrike" cap="none" dirty="0">
              <a:solidFill>
                <a:srgbClr val="000000"/>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4D3C3"/>
        </a:solidFill>
        <a:effectLst/>
      </p:bgPr>
    </p:bg>
    <p:spTree>
      <p:nvGrpSpPr>
        <p:cNvPr id="1" name="Shape 157"/>
        <p:cNvGrpSpPr/>
        <p:nvPr/>
      </p:nvGrpSpPr>
      <p:grpSpPr>
        <a:xfrm>
          <a:off x="0" y="0"/>
          <a:ext cx="0" cy="0"/>
          <a:chOff x="0" y="0"/>
          <a:chExt cx="0" cy="0"/>
        </a:xfrm>
      </p:grpSpPr>
      <p:pic>
        <p:nvPicPr>
          <p:cNvPr id="158" name="Google Shape;158;p6"/>
          <p:cNvPicPr preferRelativeResize="0"/>
          <p:nvPr/>
        </p:nvPicPr>
        <p:blipFill rotWithShape="1">
          <a:blip r:embed="rId4">
            <a:alphaModFix amt="20000"/>
          </a:blip>
          <a:srcRect t="18764" r="44468" b="18764"/>
          <a:stretch/>
        </p:blipFill>
        <p:spPr>
          <a:xfrm>
            <a:off x="6096001" y="-1"/>
            <a:ext cx="6096000" cy="6858001"/>
          </a:xfrm>
          <a:prstGeom prst="rect">
            <a:avLst/>
          </a:prstGeom>
          <a:noFill/>
          <a:ln>
            <a:noFill/>
          </a:ln>
        </p:spPr>
      </p:pic>
      <p:sp>
        <p:nvSpPr>
          <p:cNvPr id="159" name="Google Shape;159;p6"/>
          <p:cNvSpPr txBox="1">
            <a:spLocks noGrp="1"/>
          </p:cNvSpPr>
          <p:nvPr>
            <p:ph type="title"/>
          </p:nvPr>
        </p:nvSpPr>
        <p:spPr>
          <a:xfrm>
            <a:off x="644577" y="419726"/>
            <a:ext cx="10897849" cy="85562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2"/>
              </a:buClr>
              <a:buSzPts val="2800"/>
              <a:buFont typeface="Arial"/>
              <a:buNone/>
            </a:pPr>
            <a:r>
              <a:rPr lang="en-US" sz="4800" b="1" dirty="0">
                <a:latin typeface="Arial"/>
                <a:ea typeface="Arial"/>
                <a:cs typeface="Arial"/>
                <a:sym typeface="Arial"/>
              </a:rPr>
              <a:t>ENERGY EFFICIENCY SAVINGS</a:t>
            </a:r>
            <a:endParaRPr sz="4800" b="1" dirty="0">
              <a:latin typeface="Arial"/>
              <a:ea typeface="Arial"/>
              <a:cs typeface="Arial"/>
              <a:sym typeface="Arial"/>
            </a:endParaRPr>
          </a:p>
        </p:txBody>
      </p:sp>
      <p:sp>
        <p:nvSpPr>
          <p:cNvPr id="160" name="Google Shape;160;p6"/>
          <p:cNvSpPr txBox="1">
            <a:spLocks noGrp="1"/>
          </p:cNvSpPr>
          <p:nvPr>
            <p:ph sz="half" idx="1"/>
          </p:nvPr>
        </p:nvSpPr>
        <p:spPr>
          <a:xfrm>
            <a:off x="266700" y="1275348"/>
            <a:ext cx="5829299" cy="5582651"/>
          </a:xfrm>
          <a:prstGeom prst="rect">
            <a:avLst/>
          </a:prstGeom>
          <a:noFill/>
          <a:ln>
            <a:noFill/>
          </a:ln>
        </p:spPr>
        <p:txBody>
          <a:bodyPr spcFirstLastPara="1" wrap="square" lIns="91425" tIns="45700" rIns="91425" bIns="45700" anchor="t" anchorCtr="0">
            <a:normAutofit fontScale="85000" lnSpcReduction="20000"/>
          </a:bodyPr>
          <a:lstStyle/>
          <a:p>
            <a:pPr>
              <a:lnSpc>
                <a:spcPct val="130000"/>
              </a:lnSpc>
              <a:spcBef>
                <a:spcPts val="0"/>
              </a:spcBef>
              <a:buClr>
                <a:schemeClr val="dk2"/>
              </a:buClr>
              <a:buSzPts val="1680"/>
              <a:buFont typeface="Wingdings" pitchFamily="2" charset="2"/>
              <a:buChar char="Ø"/>
            </a:pPr>
            <a:r>
              <a:rPr lang="en-US" sz="2800" dirty="0">
                <a:latin typeface="Arial" panose="020B0604020202020204" pitchFamily="34" charset="0"/>
                <a:ea typeface="Arial"/>
                <a:cs typeface="Arial" panose="020B0604020202020204" pitchFamily="34" charset="0"/>
                <a:sym typeface="Arial"/>
              </a:rPr>
              <a:t>Switching 10 old bulbs to LEDs can save you up to $100 in lighting costs per year – including (80%) fluorescents</a:t>
            </a:r>
            <a:endParaRPr sz="2800" dirty="0">
              <a:latin typeface="Arial" panose="020B0604020202020204" pitchFamily="34" charset="0"/>
              <a:cs typeface="Arial" panose="020B0604020202020204" pitchFamily="34" charset="0"/>
            </a:endParaRPr>
          </a:p>
          <a:p>
            <a:pPr>
              <a:lnSpc>
                <a:spcPct val="130000"/>
              </a:lnSpc>
              <a:buClr>
                <a:schemeClr val="dk2"/>
              </a:buClr>
              <a:buSzPts val="1680"/>
              <a:buFont typeface="Wingdings" pitchFamily="2" charset="2"/>
              <a:buChar char="Ø"/>
            </a:pPr>
            <a:r>
              <a:rPr lang="en-US" sz="2800" dirty="0">
                <a:latin typeface="Arial" panose="020B0604020202020204" pitchFamily="34" charset="0"/>
                <a:ea typeface="Arial"/>
                <a:cs typeface="Arial" panose="020B0604020202020204" pitchFamily="34" charset="0"/>
                <a:sym typeface="Arial"/>
              </a:rPr>
              <a:t>Switching to a low-flow showerhead – savings: </a:t>
            </a:r>
            <a:endParaRPr sz="2800" dirty="0">
              <a:latin typeface="Arial" panose="020B0604020202020204" pitchFamily="34" charset="0"/>
              <a:cs typeface="Arial" panose="020B0604020202020204" pitchFamily="34" charset="0"/>
            </a:endParaRPr>
          </a:p>
          <a:p>
            <a:pPr marL="907733" lvl="1" indent="-457200">
              <a:lnSpc>
                <a:spcPct val="130000"/>
              </a:lnSpc>
              <a:spcBef>
                <a:spcPts val="500"/>
              </a:spcBef>
              <a:buClr>
                <a:schemeClr val="dk2"/>
              </a:buClr>
              <a:buSzPts val="1400"/>
              <a:buFont typeface="Wingdings" pitchFamily="2" charset="2"/>
              <a:buChar char="Ø"/>
            </a:pPr>
            <a:r>
              <a:rPr lang="en-US" sz="2800" dirty="0">
                <a:latin typeface="Arial" panose="020B0604020202020204" pitchFamily="34" charset="0"/>
                <a:ea typeface="Arial"/>
                <a:cs typeface="Arial" panose="020B0604020202020204" pitchFamily="34" charset="0"/>
                <a:sym typeface="Arial"/>
              </a:rPr>
              <a:t>$45-$70/person annually on electricity or natural gas costs</a:t>
            </a:r>
          </a:p>
          <a:p>
            <a:pPr>
              <a:lnSpc>
                <a:spcPct val="130000"/>
              </a:lnSpc>
              <a:spcBef>
                <a:spcPts val="500"/>
              </a:spcBef>
              <a:buSzPts val="1400"/>
              <a:buFont typeface="Wingdings" pitchFamily="2" charset="2"/>
              <a:buChar char="Ø"/>
            </a:pPr>
            <a:r>
              <a:rPr lang="en-US" sz="2800" dirty="0">
                <a:latin typeface="Arial" panose="020B0604020202020204" pitchFamily="34" charset="0"/>
                <a:ea typeface="Arial"/>
                <a:cs typeface="Arial" panose="020B0604020202020204" pitchFamily="34" charset="0"/>
                <a:sym typeface="Arial"/>
              </a:rPr>
              <a:t>Improving insulation, air sealing, and ventilation can save you (EPA est.):</a:t>
            </a:r>
          </a:p>
          <a:p>
            <a:pPr marL="907733" lvl="1" indent="-457200">
              <a:lnSpc>
                <a:spcPct val="130000"/>
              </a:lnSpc>
              <a:buSzPts val="1400"/>
              <a:buFont typeface="Wingdings" pitchFamily="2" charset="2"/>
              <a:buChar char="Ø"/>
            </a:pPr>
            <a:r>
              <a:rPr lang="en-US" sz="2800" b="0" i="0" dirty="0">
                <a:solidFill>
                  <a:srgbClr val="333333"/>
                </a:solidFill>
                <a:effectLst/>
                <a:latin typeface="Arial" panose="020B0604020202020204" pitchFamily="34" charset="0"/>
                <a:cs typeface="Arial" panose="020B0604020202020204" pitchFamily="34" charset="0"/>
              </a:rPr>
              <a:t>15% on heating and cooling costs  </a:t>
            </a:r>
          </a:p>
          <a:p>
            <a:pPr marL="679133" indent="-457200">
              <a:lnSpc>
                <a:spcPct val="130000"/>
              </a:lnSpc>
              <a:spcBef>
                <a:spcPts val="500"/>
              </a:spcBef>
              <a:buClr>
                <a:schemeClr val="dk2"/>
              </a:buClr>
              <a:buSzPts val="1400"/>
              <a:buFont typeface="Wingdings" pitchFamily="2" charset="2"/>
              <a:buChar char="Ø"/>
            </a:pPr>
            <a:r>
              <a:rPr lang="en-US" sz="2800" dirty="0">
                <a:latin typeface="Arial"/>
                <a:cs typeface="Arial"/>
                <a:sym typeface="Arial"/>
              </a:rPr>
              <a:t>Using fans &gt; A/C including exhaust fans</a:t>
            </a:r>
          </a:p>
          <a:p>
            <a:pPr marL="450533" lvl="1" indent="0" algn="l" rtl="0">
              <a:lnSpc>
                <a:spcPct val="130000"/>
              </a:lnSpc>
              <a:spcBef>
                <a:spcPts val="500"/>
              </a:spcBef>
              <a:spcAft>
                <a:spcPts val="0"/>
              </a:spcAft>
              <a:buClr>
                <a:schemeClr val="dk2"/>
              </a:buClr>
              <a:buSzPts val="1400"/>
              <a:buNone/>
            </a:pPr>
            <a:endParaRPr dirty="0"/>
          </a:p>
        </p:txBody>
      </p:sp>
      <p:sp>
        <p:nvSpPr>
          <p:cNvPr id="3" name="Text Placeholder 2">
            <a:extLst>
              <a:ext uri="{FF2B5EF4-FFF2-40B4-BE49-F238E27FC236}">
                <a16:creationId xmlns:a16="http://schemas.microsoft.com/office/drawing/2014/main" id="{9A3B1627-32A9-81FF-4914-BC718E5A1644}"/>
              </a:ext>
            </a:extLst>
          </p:cNvPr>
          <p:cNvSpPr>
            <a:spLocks noGrp="1"/>
          </p:cNvSpPr>
          <p:nvPr>
            <p:ph sz="half" idx="2"/>
          </p:nvPr>
        </p:nvSpPr>
        <p:spPr/>
        <p:txBody>
          <a:bodyPr>
            <a:normAutofit fontScale="85000" lnSpcReduction="20000"/>
          </a:bodyPr>
          <a:lstStyle/>
          <a:p>
            <a:endParaRPr lang="en-US"/>
          </a:p>
        </p:txBody>
      </p:sp>
      <p:pic>
        <p:nvPicPr>
          <p:cNvPr id="2" name="Picture 1">
            <a:extLst>
              <a:ext uri="{FF2B5EF4-FFF2-40B4-BE49-F238E27FC236}">
                <a16:creationId xmlns:a16="http://schemas.microsoft.com/office/drawing/2014/main" id="{2DF513CC-6459-ECF0-1489-42FA10CB44E5}"/>
              </a:ext>
            </a:extLst>
          </p:cNvPr>
          <p:cNvPicPr>
            <a:picLocks noChangeAspect="1"/>
          </p:cNvPicPr>
          <p:nvPr/>
        </p:nvPicPr>
        <p:blipFill>
          <a:blip r:embed="rId5"/>
          <a:stretch>
            <a:fillRect/>
          </a:stretch>
        </p:blipFill>
        <p:spPr>
          <a:xfrm>
            <a:off x="6096000" y="2057400"/>
            <a:ext cx="5829300" cy="388620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4D3C3"/>
        </a:solidFill>
        <a:effectLst/>
      </p:bgPr>
    </p:bg>
    <p:spTree>
      <p:nvGrpSpPr>
        <p:cNvPr id="1" name="Shape 172"/>
        <p:cNvGrpSpPr/>
        <p:nvPr/>
      </p:nvGrpSpPr>
      <p:grpSpPr>
        <a:xfrm>
          <a:off x="0" y="0"/>
          <a:ext cx="0" cy="0"/>
          <a:chOff x="0" y="0"/>
          <a:chExt cx="0" cy="0"/>
        </a:xfrm>
      </p:grpSpPr>
      <p:sp>
        <p:nvSpPr>
          <p:cNvPr id="173" name="Google Shape;173;p32"/>
          <p:cNvSpPr txBox="1">
            <a:spLocks noGrp="1"/>
          </p:cNvSpPr>
          <p:nvPr>
            <p:ph type="title"/>
          </p:nvPr>
        </p:nvSpPr>
        <p:spPr>
          <a:xfrm>
            <a:off x="1169768" y="578224"/>
            <a:ext cx="10273679" cy="7799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Sorts Mill Goudy"/>
              <a:buNone/>
            </a:pPr>
            <a:r>
              <a:rPr lang="en-US" sz="3600" b="1" dirty="0">
                <a:latin typeface="Arial" panose="020B0604020202020204" pitchFamily="34" charset="0"/>
                <a:cs typeface="Arial" panose="020B0604020202020204" pitchFamily="34" charset="0"/>
              </a:rPr>
              <a:t> </a:t>
            </a:r>
            <a:r>
              <a:rPr lang="en-US" sz="3600" b="1" dirty="0">
                <a:cs typeface="Arial" panose="020B0604020202020204" pitchFamily="34" charset="0"/>
              </a:rPr>
              <a:t>Check Out renewable energy</a:t>
            </a:r>
            <a:endParaRPr sz="3600" b="1" dirty="0">
              <a:cs typeface="Arial" panose="020B0604020202020204" pitchFamily="34" charset="0"/>
            </a:endParaRPr>
          </a:p>
        </p:txBody>
      </p:sp>
      <p:sp>
        <p:nvSpPr>
          <p:cNvPr id="3" name="Text Placeholder 2">
            <a:extLst>
              <a:ext uri="{FF2B5EF4-FFF2-40B4-BE49-F238E27FC236}">
                <a16:creationId xmlns:a16="http://schemas.microsoft.com/office/drawing/2014/main" id="{84B501A7-64D4-508D-2D40-96AC77528316}"/>
              </a:ext>
            </a:extLst>
          </p:cNvPr>
          <p:cNvSpPr>
            <a:spLocks noGrp="1"/>
          </p:cNvSpPr>
          <p:nvPr>
            <p:ph sz="half" idx="1"/>
          </p:nvPr>
        </p:nvSpPr>
        <p:spPr>
          <a:xfrm>
            <a:off x="191285" y="2057400"/>
            <a:ext cx="5980130" cy="3682626"/>
          </a:xfrm>
        </p:spPr>
        <p:txBody>
          <a:bodyPr>
            <a:normAutofit/>
          </a:bodyPr>
          <a:lstStyle/>
          <a:p>
            <a:pPr>
              <a:buFont typeface="Wingdings" pitchFamily="2" charset="2"/>
              <a:buChar char="Ø"/>
            </a:pPr>
            <a:r>
              <a:rPr lang="en-US" sz="2800" dirty="0">
                <a:cs typeface="Arial" panose="020B0604020202020204" pitchFamily="34" charset="0"/>
              </a:rPr>
              <a:t>Roof: orientation</a:t>
            </a:r>
            <a:r>
              <a:rPr lang="en-US" sz="2800" dirty="0">
                <a:latin typeface="Arial" panose="020B0604020202020204" pitchFamily="34" charset="0"/>
                <a:cs typeface="Arial" panose="020B0604020202020204" pitchFamily="34" charset="0"/>
              </a:rPr>
              <a:t>, shading, age </a:t>
            </a:r>
          </a:p>
          <a:p>
            <a:pPr>
              <a:buFont typeface="Wingdings" pitchFamily="2" charset="2"/>
              <a:buChar char="Ø"/>
            </a:pPr>
            <a:r>
              <a:rPr lang="en-US" sz="2800" dirty="0">
                <a:latin typeface="Arial" panose="020B0604020202020204" pitchFamily="34" charset="0"/>
                <a:cs typeface="Arial" panose="020B0604020202020204" pitchFamily="34" charset="0"/>
              </a:rPr>
              <a:t>$15,000  cost</a:t>
            </a:r>
          </a:p>
          <a:p>
            <a:pPr>
              <a:buFont typeface="Wingdings" pitchFamily="2" charset="2"/>
              <a:buChar char="Ø"/>
            </a:pPr>
            <a:r>
              <a:rPr lang="en-US" sz="2800" dirty="0">
                <a:latin typeface="Arial" panose="020B0604020202020204" pitchFamily="34" charset="0"/>
                <a:cs typeface="Arial" panose="020B0604020202020204" pitchFamily="34" charset="0"/>
              </a:rPr>
              <a:t> –</a:t>
            </a:r>
            <a:r>
              <a:rPr lang="en-US" sz="2800" u="sng" dirty="0">
                <a:latin typeface="Arial" panose="020B0604020202020204" pitchFamily="34" charset="0"/>
                <a:cs typeface="Arial" panose="020B0604020202020204" pitchFamily="34" charset="0"/>
              </a:rPr>
              <a:t> 4,500  </a:t>
            </a:r>
            <a:r>
              <a:rPr lang="en-US" sz="2800" dirty="0">
                <a:latin typeface="Arial" panose="020B0604020202020204" pitchFamily="34" charset="0"/>
                <a:cs typeface="Arial" panose="020B0604020202020204" pitchFamily="34" charset="0"/>
              </a:rPr>
              <a:t>IRA 30% tax credit</a:t>
            </a:r>
          </a:p>
          <a:p>
            <a:pPr>
              <a:buFont typeface="Wingdings" pitchFamily="2" charset="2"/>
              <a:buChar char="Ø"/>
            </a:pPr>
            <a:r>
              <a:rPr lang="en-US" sz="2800" dirty="0">
                <a:latin typeface="Arial" panose="020B0604020202020204" pitchFamily="34" charset="0"/>
                <a:cs typeface="Arial" panose="020B0604020202020204" pitchFamily="34" charset="0"/>
              </a:rPr>
              <a:t>$10,500  Investment</a:t>
            </a:r>
          </a:p>
          <a:p>
            <a:pPr>
              <a:buFont typeface="Wingdings" pitchFamily="2" charset="2"/>
              <a:buChar char="Ø"/>
            </a:pPr>
            <a:r>
              <a:rPr lang="en-US" sz="2800" dirty="0">
                <a:latin typeface="Arial" panose="020B0604020202020204" pitchFamily="34" charset="0"/>
                <a:cs typeface="Arial" panose="020B0604020202020204" pitchFamily="34" charset="0"/>
              </a:rPr>
              <a:t>Pay off in 8-10 year “payback period”; then free energy</a:t>
            </a:r>
            <a:endParaRPr lang="en-US" sz="5900" dirty="0">
              <a:latin typeface="Arial" panose="020B0604020202020204" pitchFamily="34" charset="0"/>
              <a:cs typeface="Arial" panose="020B0604020202020204" pitchFamily="34" charset="0"/>
              <a:hlinkClick r:id="rId4"/>
            </a:endParaRPr>
          </a:p>
          <a:p>
            <a:pPr marL="605790" lvl="1" indent="0">
              <a:buNone/>
            </a:pPr>
            <a:endParaRPr lang="en-US" sz="5900" dirty="0">
              <a:latin typeface="Arial" panose="020B0604020202020204" pitchFamily="34" charset="0"/>
              <a:cs typeface="Arial" panose="020B0604020202020204" pitchFamily="34" charset="0"/>
            </a:endParaRPr>
          </a:p>
          <a:p>
            <a:pPr marL="605790" lvl="1" indent="0">
              <a:buNone/>
            </a:pPr>
            <a:endParaRPr lang="en-US" i="1"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F12AA8CB-0FA1-D212-6F77-C20680ABB5AC}"/>
              </a:ext>
            </a:extLst>
          </p:cNvPr>
          <p:cNvSpPr>
            <a:spLocks noGrp="1"/>
          </p:cNvSpPr>
          <p:nvPr>
            <p:ph sz="half" idx="2"/>
          </p:nvPr>
        </p:nvSpPr>
        <p:spPr/>
        <p:txBody>
          <a:bodyPr>
            <a:normAutofit/>
          </a:bodyPr>
          <a:lstStyle/>
          <a:p>
            <a:endParaRPr lang="en-US"/>
          </a:p>
        </p:txBody>
      </p:sp>
      <p:pic>
        <p:nvPicPr>
          <p:cNvPr id="2" name="Picture 1">
            <a:extLst>
              <a:ext uri="{FF2B5EF4-FFF2-40B4-BE49-F238E27FC236}">
                <a16:creationId xmlns:a16="http://schemas.microsoft.com/office/drawing/2014/main" id="{BA207D3D-D573-18CB-C198-52BD4AE1044E}"/>
              </a:ext>
            </a:extLst>
          </p:cNvPr>
          <p:cNvPicPr>
            <a:picLocks noChangeAspect="1"/>
          </p:cNvPicPr>
          <p:nvPr/>
        </p:nvPicPr>
        <p:blipFill>
          <a:blip r:embed="rId5"/>
          <a:stretch>
            <a:fillRect/>
          </a:stretch>
        </p:blipFill>
        <p:spPr>
          <a:xfrm>
            <a:off x="6171415" y="2057400"/>
            <a:ext cx="5829300" cy="3886200"/>
          </a:xfrm>
          <a:prstGeom prst="rect">
            <a:avLst/>
          </a:prstGeom>
        </p:spPr>
      </p:pic>
    </p:spTree>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0.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2.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3.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4.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5.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6.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7.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8.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9.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2.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20.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2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3.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4.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5.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6.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7.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8.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9.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docProps/app.xml><?xml version="1.0" encoding="utf-8"?>
<Properties xmlns="http://schemas.openxmlformats.org/officeDocument/2006/extended-properties" xmlns:vt="http://schemas.openxmlformats.org/officeDocument/2006/docPropsVTypes">
  <Template/>
  <TotalTime>75139</TotalTime>
  <Words>1479</Words>
  <Application>Microsoft Office PowerPoint</Application>
  <PresentationFormat>Widescreen</PresentationFormat>
  <Paragraphs>205</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Wingdings</vt:lpstr>
      <vt:lpstr>Sorts Mill Goudy</vt:lpstr>
      <vt:lpstr>Gill Sans</vt:lpstr>
      <vt:lpstr>Montserrat</vt:lpstr>
      <vt:lpstr>Roboto</vt:lpstr>
      <vt:lpstr>Arial</vt:lpstr>
      <vt:lpstr>Calibri</vt:lpstr>
      <vt:lpstr>Gill Sans MT</vt:lpstr>
      <vt:lpstr>Parcel</vt:lpstr>
      <vt:lpstr>CLEAN ENERGY TRANSITION  For non-profits</vt:lpstr>
      <vt:lpstr>global climate change lies at the center of OUR work </vt:lpstr>
      <vt:lpstr>Energy Transition Underway</vt:lpstr>
      <vt:lpstr>Housing/small business sector</vt:lpstr>
      <vt:lpstr>Questions</vt:lpstr>
      <vt:lpstr> </vt:lpstr>
      <vt:lpstr>ENERGY EFFICIENCY</vt:lpstr>
      <vt:lpstr>ENERGY EFFICIENCY SAVINGS</vt:lpstr>
      <vt:lpstr> Check Out renewable energy</vt:lpstr>
      <vt:lpstr>ELECTRIFY EVERYTHING</vt:lpstr>
      <vt:lpstr> </vt:lpstr>
      <vt:lpstr>Costs of EE upgrades</vt:lpstr>
      <vt:lpstr>INFLATION REDUCTION ACT</vt:lpstr>
      <vt:lpstr>What is covered by ira? </vt:lpstr>
      <vt:lpstr>INFLATION REDUCTION ACT</vt:lpstr>
      <vt:lpstr>EQUITY</vt:lpstr>
      <vt:lpstr>How to get started?</vt:lpstr>
      <vt:lpstr>Learn about your home Energy Use  </vt:lpstr>
      <vt:lpstr>DIY HOME/BUSINESS ENERGY ASSESSMENT</vt:lpstr>
      <vt:lpstr>Consider solar power  </vt:lpstr>
      <vt:lpstr>JCED Energy Coaching Program </vt:lpstr>
      <vt:lpstr>Meet Craig and Eric Streed</vt:lpstr>
      <vt:lpstr>LEARN All YOU CAN</vt:lpstr>
      <vt:lpstr>VALUABLE RESOURCES</vt:lpstr>
      <vt:lpstr>What can you do at your agency?</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CLEAN ENERGY TRANSITION IN JOHNSON COUNTY</dc:title>
  <dc:creator>Johnson Clean Energy District</dc:creator>
  <cp:lastModifiedBy>Ellie Moore</cp:lastModifiedBy>
  <cp:revision>72</cp:revision>
  <cp:lastPrinted>2024-04-10T14:34:57Z</cp:lastPrinted>
  <dcterms:created xsi:type="dcterms:W3CDTF">2020-09-09T15:53:09Z</dcterms:created>
  <dcterms:modified xsi:type="dcterms:W3CDTF">2024-04-10T17:53:09Z</dcterms:modified>
</cp:coreProperties>
</file>